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86" r:id="rId2"/>
    <p:sldId id="287" r:id="rId3"/>
    <p:sldId id="289" r:id="rId4"/>
    <p:sldId id="291" r:id="rId5"/>
    <p:sldId id="293" r:id="rId6"/>
    <p:sldId id="294" r:id="rId7"/>
    <p:sldId id="292" r:id="rId8"/>
    <p:sldId id="295" r:id="rId9"/>
    <p:sldId id="296" r:id="rId10"/>
    <p:sldId id="297" r:id="rId11"/>
  </p:sldIdLst>
  <p:sldSz cx="12192000" cy="6858000"/>
  <p:notesSz cx="6797675" cy="9929813"/>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0"/>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45660" cy="498215"/>
          </a:xfrm>
          <a:prstGeom prst="rect">
            <a:avLst/>
          </a:prstGeom>
        </p:spPr>
        <p:txBody>
          <a:bodyPr vert="horz" lIns="91467" tIns="45734" rIns="91467" bIns="45734" rtlCol="0"/>
          <a:lstStyle>
            <a:lvl1pPr algn="l">
              <a:defRPr sz="1200"/>
            </a:lvl1pPr>
          </a:lstStyle>
          <a:p>
            <a:endParaRPr lang="sl-SI"/>
          </a:p>
        </p:txBody>
      </p:sp>
      <p:sp>
        <p:nvSpPr>
          <p:cNvPr id="3" name="Označba mesta datuma 2"/>
          <p:cNvSpPr>
            <a:spLocks noGrp="1"/>
          </p:cNvSpPr>
          <p:nvPr>
            <p:ph type="dt" idx="1"/>
          </p:nvPr>
        </p:nvSpPr>
        <p:spPr>
          <a:xfrm>
            <a:off x="3850442" y="0"/>
            <a:ext cx="2945660" cy="498215"/>
          </a:xfrm>
          <a:prstGeom prst="rect">
            <a:avLst/>
          </a:prstGeom>
        </p:spPr>
        <p:txBody>
          <a:bodyPr vert="horz" lIns="91467" tIns="45734" rIns="91467" bIns="45734" rtlCol="0"/>
          <a:lstStyle>
            <a:lvl1pPr algn="r">
              <a:defRPr sz="1200"/>
            </a:lvl1pPr>
          </a:lstStyle>
          <a:p>
            <a:fld id="{090E7A86-626E-4FAE-92E3-08B36789634E}" type="datetimeFigureOut">
              <a:rPr lang="sl-SI" smtClean="0"/>
              <a:t>28. 09. 2026</a:t>
            </a:fld>
            <a:endParaRPr lang="sl-SI"/>
          </a:p>
        </p:txBody>
      </p:sp>
      <p:sp>
        <p:nvSpPr>
          <p:cNvPr id="4" name="Označba mesta stranske slike 3"/>
          <p:cNvSpPr>
            <a:spLocks noGrp="1" noRot="1" noChangeAspect="1"/>
          </p:cNvSpPr>
          <p:nvPr>
            <p:ph type="sldImg" idx="2"/>
          </p:nvPr>
        </p:nvSpPr>
        <p:spPr>
          <a:xfrm>
            <a:off x="419100" y="1239838"/>
            <a:ext cx="5959475" cy="3352800"/>
          </a:xfrm>
          <a:prstGeom prst="rect">
            <a:avLst/>
          </a:prstGeom>
          <a:noFill/>
          <a:ln w="12700">
            <a:solidFill>
              <a:prstClr val="black"/>
            </a:solidFill>
          </a:ln>
        </p:spPr>
        <p:txBody>
          <a:bodyPr vert="horz" lIns="91467" tIns="45734" rIns="91467" bIns="45734" rtlCol="0" anchor="ctr"/>
          <a:lstStyle/>
          <a:p>
            <a:endParaRPr lang="sl-SI"/>
          </a:p>
        </p:txBody>
      </p:sp>
      <p:sp>
        <p:nvSpPr>
          <p:cNvPr id="5" name="Označba mesta opomb 4"/>
          <p:cNvSpPr>
            <a:spLocks noGrp="1"/>
          </p:cNvSpPr>
          <p:nvPr>
            <p:ph type="body" sz="quarter" idx="3"/>
          </p:nvPr>
        </p:nvSpPr>
        <p:spPr>
          <a:xfrm>
            <a:off x="679768" y="4778724"/>
            <a:ext cx="5438140" cy="3909863"/>
          </a:xfrm>
          <a:prstGeom prst="rect">
            <a:avLst/>
          </a:prstGeom>
        </p:spPr>
        <p:txBody>
          <a:bodyPr vert="horz" lIns="91467" tIns="45734" rIns="91467" bIns="45734" rtlCol="0"/>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9431601"/>
            <a:ext cx="2945660" cy="498214"/>
          </a:xfrm>
          <a:prstGeom prst="rect">
            <a:avLst/>
          </a:prstGeom>
        </p:spPr>
        <p:txBody>
          <a:bodyPr vert="horz" lIns="91467" tIns="45734" rIns="91467" bIns="45734"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50442" y="9431601"/>
            <a:ext cx="2945660" cy="498214"/>
          </a:xfrm>
          <a:prstGeom prst="rect">
            <a:avLst/>
          </a:prstGeom>
        </p:spPr>
        <p:txBody>
          <a:bodyPr vert="horz" lIns="91467" tIns="45734" rIns="91467" bIns="45734" rtlCol="0" anchor="b"/>
          <a:lstStyle>
            <a:lvl1pPr algn="r">
              <a:defRPr sz="1200"/>
            </a:lvl1pPr>
          </a:lstStyle>
          <a:p>
            <a:fld id="{AC55B620-5AB8-4939-A9CC-59AEE3536E67}" type="slidenum">
              <a:rPr lang="sl-SI" smtClean="0"/>
              <a:t>‹#›</a:t>
            </a:fld>
            <a:endParaRPr lang="sl-SI"/>
          </a:p>
        </p:txBody>
      </p:sp>
    </p:spTree>
    <p:extLst>
      <p:ext uri="{BB962C8B-B14F-4D97-AF65-F5344CB8AC3E}">
        <p14:creationId xmlns:p14="http://schemas.microsoft.com/office/powerpoint/2010/main" val="3919333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7369A06-5FB0-6682-9E44-B2302AE07830}"/>
              </a:ext>
            </a:extLst>
          </p:cNvPr>
          <p:cNvSpPr>
            <a:spLocks noGrp="1"/>
          </p:cNvSpPr>
          <p:nvPr>
            <p:ph type="ctrTitle"/>
          </p:nvPr>
        </p:nvSpPr>
        <p:spPr>
          <a:xfrm>
            <a:off x="1524000" y="1122363"/>
            <a:ext cx="9144000" cy="2387600"/>
          </a:xfrm>
        </p:spPr>
        <p:txBody>
          <a:bodyPr anchor="b"/>
          <a:lstStyle>
            <a:lvl1pPr algn="ctr">
              <a:defRPr sz="6000"/>
            </a:lvl1pPr>
          </a:lstStyle>
          <a:p>
            <a:r>
              <a:rPr lang="sl-SI" dirty="0"/>
              <a:t>Kliknite, če želite urediti slog naslova matrice</a:t>
            </a:r>
          </a:p>
        </p:txBody>
      </p:sp>
      <p:sp>
        <p:nvSpPr>
          <p:cNvPr id="3" name="Podnaslov 2">
            <a:extLst>
              <a:ext uri="{FF2B5EF4-FFF2-40B4-BE49-F238E27FC236}">
                <a16:creationId xmlns:a16="http://schemas.microsoft.com/office/drawing/2014/main" id="{DBD465E5-0B42-F3B1-1D63-9B31085201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dirty="0"/>
              <a:t>Kliknite, če želite urediti slog podnaslova matrice</a:t>
            </a:r>
          </a:p>
        </p:txBody>
      </p:sp>
      <p:sp>
        <p:nvSpPr>
          <p:cNvPr id="4" name="Označba mesta datuma 3">
            <a:extLst>
              <a:ext uri="{FF2B5EF4-FFF2-40B4-BE49-F238E27FC236}">
                <a16:creationId xmlns:a16="http://schemas.microsoft.com/office/drawing/2014/main" id="{E5DE1915-5CAA-3C47-D9E7-7F45CC64DCCC}"/>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28. 09. 2026</a:t>
            </a:fld>
            <a:endParaRPr lang="sl-SI"/>
          </a:p>
        </p:txBody>
      </p:sp>
      <p:sp>
        <p:nvSpPr>
          <p:cNvPr id="5" name="Označba mesta noge 4">
            <a:extLst>
              <a:ext uri="{FF2B5EF4-FFF2-40B4-BE49-F238E27FC236}">
                <a16:creationId xmlns:a16="http://schemas.microsoft.com/office/drawing/2014/main" id="{5A4AC0B2-E018-19CB-C645-C2C93051F194}"/>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6" name="Označba mesta številke diapozitiva 5">
            <a:extLst>
              <a:ext uri="{FF2B5EF4-FFF2-40B4-BE49-F238E27FC236}">
                <a16:creationId xmlns:a16="http://schemas.microsoft.com/office/drawing/2014/main" id="{7F379C13-F1E9-F58F-911E-68D853359096}"/>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pic>
        <p:nvPicPr>
          <p:cNvPr id="9" name="Slika 8">
            <a:extLst>
              <a:ext uri="{FF2B5EF4-FFF2-40B4-BE49-F238E27FC236}">
                <a16:creationId xmlns:a16="http://schemas.microsoft.com/office/drawing/2014/main" id="{1BE98EA6-9067-C541-E084-6AA763BE6F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10" name="Slika 9">
            <a:extLst>
              <a:ext uri="{FF2B5EF4-FFF2-40B4-BE49-F238E27FC236}">
                <a16:creationId xmlns:a16="http://schemas.microsoft.com/office/drawing/2014/main" id="{617AF244-2C80-533C-7E85-03E0001C73B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6813" y="124216"/>
            <a:ext cx="2069691" cy="822702"/>
          </a:xfrm>
          <a:prstGeom prst="rect">
            <a:avLst/>
          </a:prstGeom>
          <a:noFill/>
          <a:ln>
            <a:noFill/>
          </a:ln>
        </p:spPr>
      </p:pic>
    </p:spTree>
    <p:extLst>
      <p:ext uri="{BB962C8B-B14F-4D97-AF65-F5344CB8AC3E}">
        <p14:creationId xmlns:p14="http://schemas.microsoft.com/office/powerpoint/2010/main" val="939365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60E5A77-3E71-1946-BBD3-8A73E6A30827}"/>
              </a:ext>
            </a:extLst>
          </p:cNvPr>
          <p:cNvSpPr>
            <a:spLocks noGrp="1"/>
          </p:cNvSpPr>
          <p:nvPr>
            <p:ph type="title"/>
          </p:nvPr>
        </p:nvSpPr>
        <p:spPr>
          <a:xfrm>
            <a:off x="838200" y="867986"/>
            <a:ext cx="10515600" cy="822702"/>
          </a:xfrm>
        </p:spPr>
        <p:txBody>
          <a:bodyPr/>
          <a:lstStyle/>
          <a:p>
            <a:r>
              <a:rPr lang="sl-SI" dirty="0"/>
              <a:t>Kliknite, če želite urediti slog naslova matrice</a:t>
            </a:r>
          </a:p>
        </p:txBody>
      </p:sp>
      <p:sp>
        <p:nvSpPr>
          <p:cNvPr id="3" name="Označba mesta vsebine 2">
            <a:extLst>
              <a:ext uri="{FF2B5EF4-FFF2-40B4-BE49-F238E27FC236}">
                <a16:creationId xmlns:a16="http://schemas.microsoft.com/office/drawing/2014/main" id="{3790A5CD-CA88-49CD-26DC-649E07A276A2}"/>
              </a:ext>
            </a:extLst>
          </p:cNvPr>
          <p:cNvSpPr>
            <a:spLocks noGrp="1"/>
          </p:cNvSpPr>
          <p:nvPr>
            <p:ph idx="1"/>
          </p:nvPr>
        </p:nvSpPr>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pic>
        <p:nvPicPr>
          <p:cNvPr id="10" name="Slika 9">
            <a:extLst>
              <a:ext uri="{FF2B5EF4-FFF2-40B4-BE49-F238E27FC236}">
                <a16:creationId xmlns:a16="http://schemas.microsoft.com/office/drawing/2014/main" id="{EE98923A-5961-0812-0656-1DCF7208C6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11" name="Slika 10">
            <a:extLst>
              <a:ext uri="{FF2B5EF4-FFF2-40B4-BE49-F238E27FC236}">
                <a16:creationId xmlns:a16="http://schemas.microsoft.com/office/drawing/2014/main" id="{968CE477-77C9-3DC7-2E68-5D5E749707E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6813" y="124216"/>
            <a:ext cx="2069691" cy="822702"/>
          </a:xfrm>
          <a:prstGeom prst="rect">
            <a:avLst/>
          </a:prstGeom>
          <a:noFill/>
          <a:ln>
            <a:noFill/>
          </a:ln>
        </p:spPr>
      </p:pic>
      <p:sp>
        <p:nvSpPr>
          <p:cNvPr id="5" name="Označba mesta datuma 3">
            <a:extLst>
              <a:ext uri="{FF2B5EF4-FFF2-40B4-BE49-F238E27FC236}">
                <a16:creationId xmlns:a16="http://schemas.microsoft.com/office/drawing/2014/main" id="{1EE3CCEC-C494-07FF-BC12-51FAAB75DDCD}"/>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28. 09. 2026</a:t>
            </a:fld>
            <a:endParaRPr lang="sl-SI"/>
          </a:p>
        </p:txBody>
      </p:sp>
      <p:sp>
        <p:nvSpPr>
          <p:cNvPr id="8" name="Označba mesta noge 4">
            <a:extLst>
              <a:ext uri="{FF2B5EF4-FFF2-40B4-BE49-F238E27FC236}">
                <a16:creationId xmlns:a16="http://schemas.microsoft.com/office/drawing/2014/main" id="{80A54185-227D-DBB5-9812-B774E6DD54E2}"/>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9" name="Označba mesta številke diapozitiva 5">
            <a:extLst>
              <a:ext uri="{FF2B5EF4-FFF2-40B4-BE49-F238E27FC236}">
                <a16:creationId xmlns:a16="http://schemas.microsoft.com/office/drawing/2014/main" id="{D2098124-876E-80E8-4F9E-F0AF5BEFAD78}"/>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1968395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781E1FF-95B9-8665-B637-3F1D7ED85301}"/>
              </a:ext>
            </a:extLst>
          </p:cNvPr>
          <p:cNvSpPr>
            <a:spLocks noGrp="1"/>
          </p:cNvSpPr>
          <p:nvPr>
            <p:ph type="title"/>
          </p:nvPr>
        </p:nvSpPr>
        <p:spPr>
          <a:xfrm>
            <a:off x="831850" y="1709738"/>
            <a:ext cx="10515600" cy="2852737"/>
          </a:xfrm>
        </p:spPr>
        <p:txBody>
          <a:bodyPr anchor="b"/>
          <a:lstStyle>
            <a:lvl1pPr>
              <a:defRPr sz="6000"/>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EAE59C22-63B1-0CC9-06A5-675A384997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Kliknite za urejanje slogov besedila matrice</a:t>
            </a:r>
          </a:p>
        </p:txBody>
      </p:sp>
      <p:pic>
        <p:nvPicPr>
          <p:cNvPr id="7" name="Slika 6">
            <a:extLst>
              <a:ext uri="{FF2B5EF4-FFF2-40B4-BE49-F238E27FC236}">
                <a16:creationId xmlns:a16="http://schemas.microsoft.com/office/drawing/2014/main" id="{080B7F0B-0D0C-3424-28AB-180906BF3DA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8" name="Slika 7">
            <a:extLst>
              <a:ext uri="{FF2B5EF4-FFF2-40B4-BE49-F238E27FC236}">
                <a16:creationId xmlns:a16="http://schemas.microsoft.com/office/drawing/2014/main" id="{22AFFD71-71B6-EC81-8F71-F59840ED65C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6813" y="124216"/>
            <a:ext cx="2069691" cy="822702"/>
          </a:xfrm>
          <a:prstGeom prst="rect">
            <a:avLst/>
          </a:prstGeom>
          <a:noFill/>
          <a:ln>
            <a:noFill/>
          </a:ln>
        </p:spPr>
      </p:pic>
      <p:sp>
        <p:nvSpPr>
          <p:cNvPr id="4" name="Označba mesta datuma 3">
            <a:extLst>
              <a:ext uri="{FF2B5EF4-FFF2-40B4-BE49-F238E27FC236}">
                <a16:creationId xmlns:a16="http://schemas.microsoft.com/office/drawing/2014/main" id="{24C78B1F-FE2D-81C2-8053-3DBFC6AD6443}"/>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28. 09. 2026</a:t>
            </a:fld>
            <a:endParaRPr lang="sl-SI"/>
          </a:p>
        </p:txBody>
      </p:sp>
      <p:sp>
        <p:nvSpPr>
          <p:cNvPr id="5" name="Označba mesta noge 4">
            <a:extLst>
              <a:ext uri="{FF2B5EF4-FFF2-40B4-BE49-F238E27FC236}">
                <a16:creationId xmlns:a16="http://schemas.microsoft.com/office/drawing/2014/main" id="{10640514-56E4-67F9-94CD-DF07D210D0B2}"/>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6" name="Označba mesta številke diapozitiva 5">
            <a:extLst>
              <a:ext uri="{FF2B5EF4-FFF2-40B4-BE49-F238E27FC236}">
                <a16:creationId xmlns:a16="http://schemas.microsoft.com/office/drawing/2014/main" id="{BE2B0E94-18F7-3012-FCCA-DAF7E1CE7321}"/>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1588432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1A58738-1AD2-EF1A-5A7E-78E47B6C28EA}"/>
              </a:ext>
            </a:extLst>
          </p:cNvPr>
          <p:cNvSpPr>
            <a:spLocks noGrp="1"/>
          </p:cNvSpPr>
          <p:nvPr>
            <p:ph type="title"/>
          </p:nvPr>
        </p:nvSpPr>
        <p:spPr>
          <a:xfrm>
            <a:off x="838200" y="941798"/>
            <a:ext cx="10515600" cy="748890"/>
          </a:xfrm>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F6BE91DD-1261-C31D-2A1D-D74524655F0E}"/>
              </a:ext>
            </a:extLst>
          </p:cNvPr>
          <p:cNvSpPr>
            <a:spLocks noGrp="1"/>
          </p:cNvSpPr>
          <p:nvPr>
            <p:ph sz="half" idx="1"/>
          </p:nvPr>
        </p:nvSpPr>
        <p:spPr>
          <a:xfrm>
            <a:off x="838200" y="1825625"/>
            <a:ext cx="5181600"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98197075-2F62-7379-B5D1-E45491852728}"/>
              </a:ext>
            </a:extLst>
          </p:cNvPr>
          <p:cNvSpPr>
            <a:spLocks noGrp="1"/>
          </p:cNvSpPr>
          <p:nvPr>
            <p:ph sz="half" idx="2"/>
          </p:nvPr>
        </p:nvSpPr>
        <p:spPr>
          <a:xfrm>
            <a:off x="6172200" y="1825625"/>
            <a:ext cx="5181600"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pic>
        <p:nvPicPr>
          <p:cNvPr id="8" name="Slika 7">
            <a:extLst>
              <a:ext uri="{FF2B5EF4-FFF2-40B4-BE49-F238E27FC236}">
                <a16:creationId xmlns:a16="http://schemas.microsoft.com/office/drawing/2014/main" id="{357FBC9C-1A12-5849-F284-C2D11CF478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9" name="Slika 8">
            <a:extLst>
              <a:ext uri="{FF2B5EF4-FFF2-40B4-BE49-F238E27FC236}">
                <a16:creationId xmlns:a16="http://schemas.microsoft.com/office/drawing/2014/main" id="{146C620A-14AD-C312-2F8E-488996EEF0B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
        <p:nvSpPr>
          <p:cNvPr id="5" name="Označba mesta datuma 3">
            <a:extLst>
              <a:ext uri="{FF2B5EF4-FFF2-40B4-BE49-F238E27FC236}">
                <a16:creationId xmlns:a16="http://schemas.microsoft.com/office/drawing/2014/main" id="{EC413D68-5672-BD88-BEF3-6F6A3B9E14DE}"/>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28. 09. 2026</a:t>
            </a:fld>
            <a:endParaRPr lang="sl-SI"/>
          </a:p>
        </p:txBody>
      </p:sp>
      <p:sp>
        <p:nvSpPr>
          <p:cNvPr id="6" name="Označba mesta noge 4">
            <a:extLst>
              <a:ext uri="{FF2B5EF4-FFF2-40B4-BE49-F238E27FC236}">
                <a16:creationId xmlns:a16="http://schemas.microsoft.com/office/drawing/2014/main" id="{D69DBAAF-6C0A-7E57-5078-0EEE0615736C}"/>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7" name="Označba mesta številke diapozitiva 5">
            <a:extLst>
              <a:ext uri="{FF2B5EF4-FFF2-40B4-BE49-F238E27FC236}">
                <a16:creationId xmlns:a16="http://schemas.microsoft.com/office/drawing/2014/main" id="{87058A0A-659F-EDB8-4960-DB89D5DA98EC}"/>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268238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DA491CE-3F84-8050-8FB3-B2A6C818EBAB}"/>
              </a:ext>
            </a:extLst>
          </p:cNvPr>
          <p:cNvSpPr>
            <a:spLocks noGrp="1"/>
          </p:cNvSpPr>
          <p:nvPr>
            <p:ph type="title"/>
          </p:nvPr>
        </p:nvSpPr>
        <p:spPr>
          <a:xfrm>
            <a:off x="839788" y="941798"/>
            <a:ext cx="10515600" cy="748890"/>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8667CEB6-4BC2-4A04-DFD3-63361463AE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4" name="Označba mesta vsebine 3">
            <a:extLst>
              <a:ext uri="{FF2B5EF4-FFF2-40B4-BE49-F238E27FC236}">
                <a16:creationId xmlns:a16="http://schemas.microsoft.com/office/drawing/2014/main" id="{C5F70FCE-BA57-4F3C-A0BD-C019656CC580}"/>
              </a:ext>
            </a:extLst>
          </p:cNvPr>
          <p:cNvSpPr>
            <a:spLocks noGrp="1"/>
          </p:cNvSpPr>
          <p:nvPr>
            <p:ph sz="half" idx="2"/>
          </p:nvPr>
        </p:nvSpPr>
        <p:spPr>
          <a:xfrm>
            <a:off x="839788" y="2505075"/>
            <a:ext cx="5157787"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ED0ED983-A7A8-C979-312E-465D55D643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6" name="Označba mesta vsebine 5">
            <a:extLst>
              <a:ext uri="{FF2B5EF4-FFF2-40B4-BE49-F238E27FC236}">
                <a16:creationId xmlns:a16="http://schemas.microsoft.com/office/drawing/2014/main" id="{75571636-61C6-8138-3A44-AE44DAE302C5}"/>
              </a:ext>
            </a:extLst>
          </p:cNvPr>
          <p:cNvSpPr>
            <a:spLocks noGrp="1"/>
          </p:cNvSpPr>
          <p:nvPr>
            <p:ph sz="quarter" idx="4"/>
          </p:nvPr>
        </p:nvSpPr>
        <p:spPr>
          <a:xfrm>
            <a:off x="6172200" y="2505075"/>
            <a:ext cx="5183188"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pic>
        <p:nvPicPr>
          <p:cNvPr id="10" name="Slika 9">
            <a:extLst>
              <a:ext uri="{FF2B5EF4-FFF2-40B4-BE49-F238E27FC236}">
                <a16:creationId xmlns:a16="http://schemas.microsoft.com/office/drawing/2014/main" id="{9717F513-9DE4-1706-C42D-2AB34F6AFB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11" name="Slika 10">
            <a:extLst>
              <a:ext uri="{FF2B5EF4-FFF2-40B4-BE49-F238E27FC236}">
                <a16:creationId xmlns:a16="http://schemas.microsoft.com/office/drawing/2014/main" id="{4BC6D867-47A2-07D8-4250-1DDB8754541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6813" y="123254"/>
            <a:ext cx="2069691" cy="822702"/>
          </a:xfrm>
          <a:prstGeom prst="rect">
            <a:avLst/>
          </a:prstGeom>
          <a:noFill/>
          <a:ln>
            <a:noFill/>
          </a:ln>
        </p:spPr>
      </p:pic>
      <p:sp>
        <p:nvSpPr>
          <p:cNvPr id="7" name="Označba mesta datuma 3">
            <a:extLst>
              <a:ext uri="{FF2B5EF4-FFF2-40B4-BE49-F238E27FC236}">
                <a16:creationId xmlns:a16="http://schemas.microsoft.com/office/drawing/2014/main" id="{E1E01DE9-E12A-EFAB-5217-AFD6C90A77DF}"/>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28. 09. 2026</a:t>
            </a:fld>
            <a:endParaRPr lang="sl-SI"/>
          </a:p>
        </p:txBody>
      </p:sp>
      <p:sp>
        <p:nvSpPr>
          <p:cNvPr id="8" name="Označba mesta noge 4">
            <a:extLst>
              <a:ext uri="{FF2B5EF4-FFF2-40B4-BE49-F238E27FC236}">
                <a16:creationId xmlns:a16="http://schemas.microsoft.com/office/drawing/2014/main" id="{6ED4EABE-B1A7-45C3-8FAF-7132DFCA8DC5}"/>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9" name="Označba mesta številke diapozitiva 5">
            <a:extLst>
              <a:ext uri="{FF2B5EF4-FFF2-40B4-BE49-F238E27FC236}">
                <a16:creationId xmlns:a16="http://schemas.microsoft.com/office/drawing/2014/main" id="{43493706-A106-D7CB-9880-4C92960EB8C8}"/>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2624478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0BFAD19-D702-7FB0-25BB-ACB5DA235DA0}"/>
              </a:ext>
            </a:extLst>
          </p:cNvPr>
          <p:cNvSpPr>
            <a:spLocks noGrp="1"/>
          </p:cNvSpPr>
          <p:nvPr>
            <p:ph type="title"/>
          </p:nvPr>
        </p:nvSpPr>
        <p:spPr/>
        <p:txBody>
          <a:bodyPr/>
          <a:lstStyle/>
          <a:p>
            <a:r>
              <a:rPr lang="sl-SI"/>
              <a:t>Kliknite, če želite urediti slog naslova matrice</a:t>
            </a:r>
          </a:p>
        </p:txBody>
      </p:sp>
      <p:pic>
        <p:nvPicPr>
          <p:cNvPr id="6" name="Slika 5">
            <a:extLst>
              <a:ext uri="{FF2B5EF4-FFF2-40B4-BE49-F238E27FC236}">
                <a16:creationId xmlns:a16="http://schemas.microsoft.com/office/drawing/2014/main" id="{ADC17C69-065C-0F1D-255D-57FB843CBD1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7" name="Slika 6">
            <a:extLst>
              <a:ext uri="{FF2B5EF4-FFF2-40B4-BE49-F238E27FC236}">
                <a16:creationId xmlns:a16="http://schemas.microsoft.com/office/drawing/2014/main" id="{AD8D5400-72DE-275E-E020-1BDF81925F8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
        <p:nvSpPr>
          <p:cNvPr id="3" name="Označba mesta datuma 3">
            <a:extLst>
              <a:ext uri="{FF2B5EF4-FFF2-40B4-BE49-F238E27FC236}">
                <a16:creationId xmlns:a16="http://schemas.microsoft.com/office/drawing/2014/main" id="{5091B062-1678-ACF1-1582-D0D957CF3F22}"/>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28. 09. 2026</a:t>
            </a:fld>
            <a:endParaRPr lang="sl-SI"/>
          </a:p>
        </p:txBody>
      </p:sp>
      <p:sp>
        <p:nvSpPr>
          <p:cNvPr id="4" name="Označba mesta noge 4">
            <a:extLst>
              <a:ext uri="{FF2B5EF4-FFF2-40B4-BE49-F238E27FC236}">
                <a16:creationId xmlns:a16="http://schemas.microsoft.com/office/drawing/2014/main" id="{9AEDDF2C-A706-9B52-FEA3-3DAB5FFCD137}"/>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5" name="Označba mesta številke diapozitiva 5">
            <a:extLst>
              <a:ext uri="{FF2B5EF4-FFF2-40B4-BE49-F238E27FC236}">
                <a16:creationId xmlns:a16="http://schemas.microsoft.com/office/drawing/2014/main" id="{1433C777-4D50-75A6-3E1F-60E341F2B611}"/>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2780716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id="{0E4B2F9D-8C58-A97D-0134-CFBFAC2E2D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6" name="Slika 5">
            <a:extLst>
              <a:ext uri="{FF2B5EF4-FFF2-40B4-BE49-F238E27FC236}">
                <a16:creationId xmlns:a16="http://schemas.microsoft.com/office/drawing/2014/main" id="{6D5E3C8F-F9C8-F43F-EEF3-536B68322EC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
        <p:nvSpPr>
          <p:cNvPr id="2" name="Označba mesta datuma 3">
            <a:extLst>
              <a:ext uri="{FF2B5EF4-FFF2-40B4-BE49-F238E27FC236}">
                <a16:creationId xmlns:a16="http://schemas.microsoft.com/office/drawing/2014/main" id="{F16DBC3A-70AF-A69B-3E24-B10053925BF3}"/>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28. 09. 2026</a:t>
            </a:fld>
            <a:endParaRPr lang="sl-SI"/>
          </a:p>
        </p:txBody>
      </p:sp>
      <p:sp>
        <p:nvSpPr>
          <p:cNvPr id="3" name="Označba mesta noge 4">
            <a:extLst>
              <a:ext uri="{FF2B5EF4-FFF2-40B4-BE49-F238E27FC236}">
                <a16:creationId xmlns:a16="http://schemas.microsoft.com/office/drawing/2014/main" id="{7A1CB821-F719-BFF3-3971-31846D2FE783}"/>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4" name="Označba mesta številke diapozitiva 5">
            <a:extLst>
              <a:ext uri="{FF2B5EF4-FFF2-40B4-BE49-F238E27FC236}">
                <a16:creationId xmlns:a16="http://schemas.microsoft.com/office/drawing/2014/main" id="{118B038C-2276-0650-FB7D-5C4EB06706C2}"/>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3239018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B5D6BD9-339E-F21F-C99E-82C17C7D8745}"/>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51AA12B6-5B22-0653-3612-ACA75028BA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6A46D849-AC00-CED6-AB06-BDAABF80E7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Kliknite za urejanje slogov besedila matrice</a:t>
            </a:r>
          </a:p>
        </p:txBody>
      </p:sp>
      <p:pic>
        <p:nvPicPr>
          <p:cNvPr id="8" name="Slika 7">
            <a:extLst>
              <a:ext uri="{FF2B5EF4-FFF2-40B4-BE49-F238E27FC236}">
                <a16:creationId xmlns:a16="http://schemas.microsoft.com/office/drawing/2014/main" id="{9BC553B2-90D0-691E-3F41-F2BFC35D96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9" name="Slika 8">
            <a:extLst>
              <a:ext uri="{FF2B5EF4-FFF2-40B4-BE49-F238E27FC236}">
                <a16:creationId xmlns:a16="http://schemas.microsoft.com/office/drawing/2014/main" id="{EB913CE2-4916-A05D-D4C6-8E43AB35196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
        <p:nvSpPr>
          <p:cNvPr id="5" name="Označba mesta datuma 3">
            <a:extLst>
              <a:ext uri="{FF2B5EF4-FFF2-40B4-BE49-F238E27FC236}">
                <a16:creationId xmlns:a16="http://schemas.microsoft.com/office/drawing/2014/main" id="{F70922C1-E9F7-EB15-AE59-495F5F1D08BB}"/>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28. 09. 2026</a:t>
            </a:fld>
            <a:endParaRPr lang="sl-SI"/>
          </a:p>
        </p:txBody>
      </p:sp>
      <p:sp>
        <p:nvSpPr>
          <p:cNvPr id="6" name="Označba mesta noge 4">
            <a:extLst>
              <a:ext uri="{FF2B5EF4-FFF2-40B4-BE49-F238E27FC236}">
                <a16:creationId xmlns:a16="http://schemas.microsoft.com/office/drawing/2014/main" id="{8F4CF47B-254C-7D89-7CDE-BFF488B8ADF0}"/>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7" name="Označba mesta številke diapozitiva 5">
            <a:extLst>
              <a:ext uri="{FF2B5EF4-FFF2-40B4-BE49-F238E27FC236}">
                <a16:creationId xmlns:a16="http://schemas.microsoft.com/office/drawing/2014/main" id="{07E51905-9C9E-4DAF-8A33-27723223FB9E}"/>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2449881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ACF0576-DFFF-0021-C2CF-A6C9FC22426E}"/>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A713F77D-4B2D-8E16-65B9-C183ADCD12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a:extLst>
              <a:ext uri="{FF2B5EF4-FFF2-40B4-BE49-F238E27FC236}">
                <a16:creationId xmlns:a16="http://schemas.microsoft.com/office/drawing/2014/main" id="{C3CC9174-3236-5E44-C67A-B8144B4201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Kliknite za urejanje slogov besedila matrice</a:t>
            </a:r>
          </a:p>
        </p:txBody>
      </p:sp>
      <p:pic>
        <p:nvPicPr>
          <p:cNvPr id="8" name="Slika 7">
            <a:extLst>
              <a:ext uri="{FF2B5EF4-FFF2-40B4-BE49-F238E27FC236}">
                <a16:creationId xmlns:a16="http://schemas.microsoft.com/office/drawing/2014/main" id="{CFD5B5A5-9570-64AE-105E-2AB65D800BA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9" name="Slika 8">
            <a:extLst>
              <a:ext uri="{FF2B5EF4-FFF2-40B4-BE49-F238E27FC236}">
                <a16:creationId xmlns:a16="http://schemas.microsoft.com/office/drawing/2014/main" id="{CAC8B88C-A189-CDED-157D-D20D5BAD34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
        <p:nvSpPr>
          <p:cNvPr id="5" name="Označba mesta datuma 3">
            <a:extLst>
              <a:ext uri="{FF2B5EF4-FFF2-40B4-BE49-F238E27FC236}">
                <a16:creationId xmlns:a16="http://schemas.microsoft.com/office/drawing/2014/main" id="{19BC0C72-57F6-8DF2-8EC4-216A44CC7D71}"/>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28. 09. 2026</a:t>
            </a:fld>
            <a:endParaRPr lang="sl-SI"/>
          </a:p>
        </p:txBody>
      </p:sp>
      <p:sp>
        <p:nvSpPr>
          <p:cNvPr id="6" name="Označba mesta noge 4">
            <a:extLst>
              <a:ext uri="{FF2B5EF4-FFF2-40B4-BE49-F238E27FC236}">
                <a16:creationId xmlns:a16="http://schemas.microsoft.com/office/drawing/2014/main" id="{20A22A98-AABD-F96D-110E-D3C4EAAA6740}"/>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7" name="Označba mesta številke diapozitiva 5">
            <a:extLst>
              <a:ext uri="{FF2B5EF4-FFF2-40B4-BE49-F238E27FC236}">
                <a16:creationId xmlns:a16="http://schemas.microsoft.com/office/drawing/2014/main" id="{B4CDCF63-5356-EA5F-C0D5-5F3DA4EA4AD4}"/>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584232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EB36B5-7A08-A62C-0B39-C681BD18872E}"/>
              </a:ext>
            </a:extLst>
          </p:cNvPr>
          <p:cNvSpPr>
            <a:spLocks noGrp="1"/>
          </p:cNvSpPr>
          <p:nvPr>
            <p:ph type="title"/>
          </p:nvPr>
        </p:nvSpPr>
        <p:spPr/>
        <p:txBody>
          <a:bodyPr/>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7278DA89-82D7-5612-A051-BE981DAEDEA4}"/>
              </a:ext>
            </a:extLst>
          </p:cNvPr>
          <p:cNvSpPr>
            <a:spLocks noGrp="1"/>
          </p:cNvSpPr>
          <p:nvPr>
            <p:ph type="body" orient="vert" idx="1"/>
          </p:nvPr>
        </p:nvSpPr>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EBF7D9AB-7318-524E-16C0-A4209B802FD4}"/>
              </a:ext>
            </a:extLst>
          </p:cNvPr>
          <p:cNvSpPr>
            <a:spLocks noGrp="1"/>
          </p:cNvSpPr>
          <p:nvPr>
            <p:ph type="dt" sz="half" idx="10"/>
          </p:nvPr>
        </p:nvSpPr>
        <p:spPr>
          <a:xfrm>
            <a:off x="838200" y="6356350"/>
            <a:ext cx="2743200" cy="365125"/>
          </a:xfrm>
          <a:prstGeom prst="rect">
            <a:avLst/>
          </a:prstGeom>
        </p:spPr>
        <p:txBody>
          <a:bodyPr/>
          <a:lstStyle/>
          <a:p>
            <a:fld id="{C77503FB-CBB0-4F63-8220-180DF69FCB92}" type="datetime1">
              <a:rPr lang="sl-SI" smtClean="0"/>
              <a:t>28. 09. 2026</a:t>
            </a:fld>
            <a:endParaRPr lang="sl-SI"/>
          </a:p>
        </p:txBody>
      </p:sp>
      <p:sp>
        <p:nvSpPr>
          <p:cNvPr id="5" name="Označba mesta noge 4">
            <a:extLst>
              <a:ext uri="{FF2B5EF4-FFF2-40B4-BE49-F238E27FC236}">
                <a16:creationId xmlns:a16="http://schemas.microsoft.com/office/drawing/2014/main" id="{EFA76CEE-6A2C-1D53-6A6B-4B61DB39C29B}"/>
              </a:ext>
            </a:extLst>
          </p:cNvPr>
          <p:cNvSpPr>
            <a:spLocks noGrp="1"/>
          </p:cNvSpPr>
          <p:nvPr>
            <p:ph type="ftr" sz="quarter" idx="11"/>
          </p:nvPr>
        </p:nvSpPr>
        <p:spPr>
          <a:xfrm>
            <a:off x="4038600" y="6356350"/>
            <a:ext cx="4114800" cy="365125"/>
          </a:xfrm>
          <a:prstGeom prst="rect">
            <a:avLst/>
          </a:prstGeom>
        </p:spPr>
        <p:txBody>
          <a:bodyPr/>
          <a:lstStyle/>
          <a:p>
            <a:r>
              <a:rPr lang="sl-SI"/>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6" name="Označba mesta številke diapozitiva 5">
            <a:extLst>
              <a:ext uri="{FF2B5EF4-FFF2-40B4-BE49-F238E27FC236}">
                <a16:creationId xmlns:a16="http://schemas.microsoft.com/office/drawing/2014/main" id="{C2CC5ADB-99A4-F7D5-2803-1C6CF48CF261}"/>
              </a:ext>
            </a:extLst>
          </p:cNvPr>
          <p:cNvSpPr>
            <a:spLocks noGrp="1"/>
          </p:cNvSpPr>
          <p:nvPr>
            <p:ph type="sldNum" sz="quarter" idx="12"/>
          </p:nvPr>
        </p:nvSpPr>
        <p:spPr>
          <a:xfrm>
            <a:off x="8610600" y="6356350"/>
            <a:ext cx="2743200" cy="365125"/>
          </a:xfrm>
          <a:prstGeom prst="rect">
            <a:avLst/>
          </a:prstGeom>
        </p:spPr>
        <p:txBody>
          <a:bodyPr/>
          <a:lstStyle/>
          <a:p>
            <a:fld id="{CA21E6F3-084A-4A56-885B-2C31337F57E6}" type="slidenum">
              <a:rPr lang="sl-SI" smtClean="0"/>
              <a:t>‹#›</a:t>
            </a:fld>
            <a:endParaRPr lang="sl-SI"/>
          </a:p>
        </p:txBody>
      </p:sp>
      <p:pic>
        <p:nvPicPr>
          <p:cNvPr id="7" name="Slika 6">
            <a:extLst>
              <a:ext uri="{FF2B5EF4-FFF2-40B4-BE49-F238E27FC236}">
                <a16:creationId xmlns:a16="http://schemas.microsoft.com/office/drawing/2014/main" id="{C9643287-489D-E146-EBFE-3065784535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8" name="Slika 7">
            <a:extLst>
              <a:ext uri="{FF2B5EF4-FFF2-40B4-BE49-F238E27FC236}">
                <a16:creationId xmlns:a16="http://schemas.microsoft.com/office/drawing/2014/main" id="{DD0F19C0-7225-52FE-B715-B0AE2E53EDC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Tree>
    <p:extLst>
      <p:ext uri="{BB962C8B-B14F-4D97-AF65-F5344CB8AC3E}">
        <p14:creationId xmlns:p14="http://schemas.microsoft.com/office/powerpoint/2010/main" val="1810922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a:extLst>
              <a:ext uri="{FF2B5EF4-FFF2-40B4-BE49-F238E27FC236}">
                <a16:creationId xmlns:a16="http://schemas.microsoft.com/office/drawing/2014/main" id="{319E7513-7B0C-60DA-DF82-7ED9F69871B1}"/>
              </a:ext>
            </a:extLst>
          </p:cNvPr>
          <p:cNvSpPr>
            <a:spLocks noGrp="1"/>
          </p:cNvSpPr>
          <p:nvPr>
            <p:ph type="title" orient="vert"/>
          </p:nvPr>
        </p:nvSpPr>
        <p:spPr>
          <a:xfrm>
            <a:off x="8724900" y="365125"/>
            <a:ext cx="2628900" cy="5811838"/>
          </a:xfrm>
        </p:spPr>
        <p:txBody>
          <a:bodyPr vert="eaVert"/>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D6EDD303-D6BB-43B1-4F6D-F6EECF1FB8FF}"/>
              </a:ext>
            </a:extLst>
          </p:cNvPr>
          <p:cNvSpPr>
            <a:spLocks noGrp="1"/>
          </p:cNvSpPr>
          <p:nvPr>
            <p:ph type="body" orient="vert" idx="1"/>
          </p:nvPr>
        </p:nvSpPr>
        <p:spPr>
          <a:xfrm>
            <a:off x="838200" y="365125"/>
            <a:ext cx="7734300" cy="5811838"/>
          </a:xfrm>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E19AC81D-36AC-4468-24C4-6DCF2337DA29}"/>
              </a:ext>
            </a:extLst>
          </p:cNvPr>
          <p:cNvSpPr>
            <a:spLocks noGrp="1"/>
          </p:cNvSpPr>
          <p:nvPr>
            <p:ph type="dt" sz="half" idx="10"/>
          </p:nvPr>
        </p:nvSpPr>
        <p:spPr>
          <a:xfrm>
            <a:off x="838200" y="6356350"/>
            <a:ext cx="2743200" cy="365125"/>
          </a:xfrm>
          <a:prstGeom prst="rect">
            <a:avLst/>
          </a:prstGeom>
        </p:spPr>
        <p:txBody>
          <a:bodyPr/>
          <a:lstStyle/>
          <a:p>
            <a:fld id="{00D832A7-5B13-4F2F-98F8-6FE8BFF40706}" type="datetime1">
              <a:rPr lang="sl-SI" smtClean="0"/>
              <a:t>28. 09. 2026</a:t>
            </a:fld>
            <a:endParaRPr lang="sl-SI"/>
          </a:p>
        </p:txBody>
      </p:sp>
      <p:sp>
        <p:nvSpPr>
          <p:cNvPr id="5" name="Označba mesta noge 4">
            <a:extLst>
              <a:ext uri="{FF2B5EF4-FFF2-40B4-BE49-F238E27FC236}">
                <a16:creationId xmlns:a16="http://schemas.microsoft.com/office/drawing/2014/main" id="{D31F09B4-8C81-2798-2474-A6A1F7DE59EA}"/>
              </a:ext>
            </a:extLst>
          </p:cNvPr>
          <p:cNvSpPr>
            <a:spLocks noGrp="1"/>
          </p:cNvSpPr>
          <p:nvPr>
            <p:ph type="ftr" sz="quarter" idx="11"/>
          </p:nvPr>
        </p:nvSpPr>
        <p:spPr>
          <a:xfrm>
            <a:off x="4038600" y="6356350"/>
            <a:ext cx="4114800" cy="365125"/>
          </a:xfrm>
          <a:prstGeom prst="rect">
            <a:avLst/>
          </a:prstGeom>
        </p:spPr>
        <p:txBody>
          <a:bodyPr/>
          <a:lstStyle/>
          <a:p>
            <a:r>
              <a:rPr lang="sl-SI"/>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6" name="Označba mesta številke diapozitiva 5">
            <a:extLst>
              <a:ext uri="{FF2B5EF4-FFF2-40B4-BE49-F238E27FC236}">
                <a16:creationId xmlns:a16="http://schemas.microsoft.com/office/drawing/2014/main" id="{0B8BA5F5-5042-23BA-EDC4-AACD2DACB587}"/>
              </a:ext>
            </a:extLst>
          </p:cNvPr>
          <p:cNvSpPr>
            <a:spLocks noGrp="1"/>
          </p:cNvSpPr>
          <p:nvPr>
            <p:ph type="sldNum" sz="quarter" idx="12"/>
          </p:nvPr>
        </p:nvSpPr>
        <p:spPr>
          <a:xfrm>
            <a:off x="8610600" y="6356350"/>
            <a:ext cx="2743200" cy="365125"/>
          </a:xfrm>
          <a:prstGeom prst="rect">
            <a:avLst/>
          </a:prstGeom>
        </p:spPr>
        <p:txBody>
          <a:bodyPr/>
          <a:lstStyle/>
          <a:p>
            <a:fld id="{CA21E6F3-084A-4A56-885B-2C31337F57E6}" type="slidenum">
              <a:rPr lang="sl-SI" smtClean="0"/>
              <a:t>‹#›</a:t>
            </a:fld>
            <a:endParaRPr lang="sl-SI"/>
          </a:p>
        </p:txBody>
      </p:sp>
      <p:pic>
        <p:nvPicPr>
          <p:cNvPr id="7" name="Slika 6">
            <a:extLst>
              <a:ext uri="{FF2B5EF4-FFF2-40B4-BE49-F238E27FC236}">
                <a16:creationId xmlns:a16="http://schemas.microsoft.com/office/drawing/2014/main" id="{8117FCCD-F8A0-1A49-86EB-396EA551B7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8" name="Slika 7">
            <a:extLst>
              <a:ext uri="{FF2B5EF4-FFF2-40B4-BE49-F238E27FC236}">
                <a16:creationId xmlns:a16="http://schemas.microsoft.com/office/drawing/2014/main" id="{E0D43FFD-6F16-9A7F-AAA8-1A33F4B04FD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Tree>
    <p:extLst>
      <p:ext uri="{BB962C8B-B14F-4D97-AF65-F5344CB8AC3E}">
        <p14:creationId xmlns:p14="http://schemas.microsoft.com/office/powerpoint/2010/main" val="3155117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9A8B942B-C181-015F-2400-BFF8A64EC9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946852D7-20D2-A939-FCB5-050CF27CF6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3">
            <a:extLst>
              <a:ext uri="{FF2B5EF4-FFF2-40B4-BE49-F238E27FC236}">
                <a16:creationId xmlns:a16="http://schemas.microsoft.com/office/drawing/2014/main" id="{DE7CFCE8-6C70-4D2C-7A02-16C95E200D3D}"/>
              </a:ext>
            </a:extLst>
          </p:cNvPr>
          <p:cNvSpPr>
            <a:spLocks noGrp="1"/>
          </p:cNvSpPr>
          <p:nvPr>
            <p:ph type="dt" sz="half" idx="2"/>
          </p:nvPr>
        </p:nvSpPr>
        <p:spPr>
          <a:xfrm>
            <a:off x="0" y="5976933"/>
            <a:ext cx="2743200" cy="365125"/>
          </a:xfrm>
          <a:prstGeom prst="rect">
            <a:avLst/>
          </a:prstGeom>
        </p:spPr>
        <p:txBody>
          <a:bodyPr/>
          <a:lstStyle/>
          <a:p>
            <a:fld id="{2A9A0777-0FCD-4839-B960-17F901C35360}" type="datetime1">
              <a:rPr lang="sl-SI" smtClean="0"/>
              <a:t>28. 09. 2026</a:t>
            </a:fld>
            <a:endParaRPr lang="sl-SI"/>
          </a:p>
        </p:txBody>
      </p:sp>
      <p:sp>
        <p:nvSpPr>
          <p:cNvPr id="8" name="Označba mesta noge 4">
            <a:extLst>
              <a:ext uri="{FF2B5EF4-FFF2-40B4-BE49-F238E27FC236}">
                <a16:creationId xmlns:a16="http://schemas.microsoft.com/office/drawing/2014/main" id="{AE893F5A-0773-C7DD-FB49-C137F09A4C24}"/>
              </a:ext>
            </a:extLst>
          </p:cNvPr>
          <p:cNvSpPr>
            <a:spLocks noGrp="1"/>
          </p:cNvSpPr>
          <p:nvPr>
            <p:ph type="ftr" sz="quarter" idx="3"/>
          </p:nvPr>
        </p:nvSpPr>
        <p:spPr>
          <a:xfrm>
            <a:off x="0" y="6342058"/>
            <a:ext cx="12192000" cy="515942"/>
          </a:xfrm>
          <a:prstGeom prst="rect">
            <a:avLst/>
          </a:prstGeom>
        </p:spPr>
        <p:txBody>
          <a:bodyPr/>
          <a:lstStyle>
            <a:lvl1pPr>
              <a:defRPr sz="9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9" name="Označba mesta številke diapozitiva 5">
            <a:extLst>
              <a:ext uri="{FF2B5EF4-FFF2-40B4-BE49-F238E27FC236}">
                <a16:creationId xmlns:a16="http://schemas.microsoft.com/office/drawing/2014/main" id="{40AD2FEE-2D6E-61D1-08E3-80872444E17D}"/>
              </a:ext>
            </a:extLst>
          </p:cNvPr>
          <p:cNvSpPr>
            <a:spLocks noGrp="1"/>
          </p:cNvSpPr>
          <p:nvPr>
            <p:ph type="sldNum" sz="quarter" idx="4"/>
          </p:nvPr>
        </p:nvSpPr>
        <p:spPr>
          <a:xfrm>
            <a:off x="9448800" y="5976932"/>
            <a:ext cx="2743200" cy="365125"/>
          </a:xfrm>
          <a:prstGeom prst="rect">
            <a:avLst/>
          </a:prstGeom>
        </p:spPr>
        <p:txBody>
          <a:bodyPr/>
          <a:lstStyle/>
          <a:p>
            <a:fld id="{CA21E6F3-084A-4A56-885B-2C31337F57E6}" type="slidenum">
              <a:rPr lang="sl-SI" smtClean="0"/>
              <a:t>‹#›</a:t>
            </a:fld>
            <a:endParaRPr lang="sl-SI"/>
          </a:p>
        </p:txBody>
      </p:sp>
      <p:pic>
        <p:nvPicPr>
          <p:cNvPr id="10" name="Slika 9">
            <a:extLst>
              <a:ext uri="{FF2B5EF4-FFF2-40B4-BE49-F238E27FC236}">
                <a16:creationId xmlns:a16="http://schemas.microsoft.com/office/drawing/2014/main" id="{7532B406-AF9F-1A35-8611-AF642547097B}"/>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477525" y="114831"/>
            <a:ext cx="4537187" cy="812462"/>
          </a:xfrm>
          <a:prstGeom prst="rect">
            <a:avLst/>
          </a:prstGeom>
          <a:noFill/>
          <a:ln>
            <a:noFill/>
          </a:ln>
        </p:spPr>
      </p:pic>
      <p:pic>
        <p:nvPicPr>
          <p:cNvPr id="11" name="Slika 10">
            <a:extLst>
              <a:ext uri="{FF2B5EF4-FFF2-40B4-BE49-F238E27FC236}">
                <a16:creationId xmlns:a16="http://schemas.microsoft.com/office/drawing/2014/main" id="{F0AA7924-B3B6-F78C-C6FB-5118339DB58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7289" y="114831"/>
            <a:ext cx="2051562" cy="815496"/>
          </a:xfrm>
          <a:prstGeom prst="rect">
            <a:avLst/>
          </a:prstGeom>
          <a:noFill/>
          <a:ln>
            <a:noFill/>
          </a:ln>
        </p:spPr>
      </p:pic>
    </p:spTree>
    <p:extLst>
      <p:ext uri="{BB962C8B-B14F-4D97-AF65-F5344CB8AC3E}">
        <p14:creationId xmlns:p14="http://schemas.microsoft.com/office/powerpoint/2010/main" val="213731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mailto:info@tzslo.si"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tzslo.si/sl/projekti/projekti-v-teku/trgovinko-nas-povezuj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skills4retail.e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083028"/>
          </a:xfrm>
        </p:spPr>
        <p:txBody>
          <a:bodyPr>
            <a:noAutofit/>
          </a:bodyPr>
          <a:lstStyle/>
          <a:p>
            <a:pPr marL="457200" lvl="1" indent="0">
              <a:buNone/>
            </a:pPr>
            <a:endParaRPr lang="sl-SI" sz="2000" b="1" dirty="0">
              <a:solidFill>
                <a:srgbClr val="990033"/>
              </a:solidFill>
              <a:latin typeface="Verdana" panose="020B0604030504040204" pitchFamily="34" charset="0"/>
              <a:ea typeface="Verdana" panose="020B0604030504040204" pitchFamily="34" charset="0"/>
            </a:endParaRPr>
          </a:p>
          <a:p>
            <a:pPr marL="0" lvl="1" indent="0" algn="ctr">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2. Problemska konferenca malih trgovcev in zadrug</a:t>
            </a:r>
          </a:p>
          <a:p>
            <a:pPr marL="0" lvl="1" indent="0" algn="ctr">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„Zaposleni pri malih trgovcih in zadrugah – </a:t>
            </a:r>
          </a:p>
          <a:p>
            <a:pPr marL="0" lvl="1" indent="0" algn="ctr">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kako tudi v bodoče uspešno pridobivati in ohranjati kader?“ </a:t>
            </a:r>
          </a:p>
          <a:p>
            <a:pPr marL="0" lvl="1" indent="0" algn="ctr">
              <a:buNone/>
            </a:pPr>
            <a:endParaRPr lang="sl-SI" sz="2800" b="1" dirty="0">
              <a:solidFill>
                <a:srgbClr val="990033"/>
              </a:solidFill>
              <a:latin typeface="Verdana" panose="020B0604030504040204" pitchFamily="34" charset="0"/>
              <a:ea typeface="Verdana" panose="020B0604030504040204" pitchFamily="34" charset="0"/>
              <a:cs typeface="Arial" panose="020B0604020202020204" pitchFamily="34" charset="0"/>
            </a:endParaRPr>
          </a:p>
          <a:p>
            <a:pPr marL="0" lvl="1" indent="0" algn="ctr">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Predstavitev projekta „</a:t>
            </a:r>
            <a:r>
              <a:rPr lang="sl-SI" sz="2000" b="1" dirty="0" err="1">
                <a:solidFill>
                  <a:srgbClr val="990033"/>
                </a:solidFill>
                <a:latin typeface="Verdana" panose="020B0604030504040204" pitchFamily="34" charset="0"/>
                <a:ea typeface="Verdana" panose="020B0604030504040204" pitchFamily="34" charset="0"/>
                <a:cs typeface="Arial" panose="020B0604020202020204" pitchFamily="34" charset="0"/>
              </a:rPr>
              <a:t>TRGOVINKO</a:t>
            </a: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 nas povezuje“</a:t>
            </a:r>
          </a:p>
          <a:p>
            <a:pPr marL="0" lvl="1" indent="0" algn="ctr">
              <a:buNone/>
            </a:pPr>
            <a:endParaRPr lang="sl-SI" sz="1200" b="1" dirty="0"/>
          </a:p>
          <a:p>
            <a:pPr marL="0" lvl="1" indent="0" algn="ctr">
              <a:buNone/>
            </a:pPr>
            <a:r>
              <a:rPr lang="sl-SI" sz="2000" b="1" dirty="0">
                <a:solidFill>
                  <a:srgbClr val="990033"/>
                </a:solidFill>
                <a:latin typeface="Verdana" panose="020B0604030504040204" pitchFamily="34" charset="0"/>
                <a:ea typeface="Verdana" panose="020B0604030504040204" pitchFamily="34" charset="0"/>
              </a:rPr>
              <a:t>Ključne ugotovitve iz primerjalne analize kolektivnega dogovarjanja v trgovinski dejavnosti ter študijskih obiskov na Danskem in v Bruslju </a:t>
            </a:r>
          </a:p>
          <a:p>
            <a:pPr marL="0" lvl="1" indent="0" algn="ctr">
              <a:buNone/>
            </a:pPr>
            <a:endParaRPr lang="sl-SI" sz="2000" b="1" dirty="0">
              <a:solidFill>
                <a:srgbClr val="990033"/>
              </a:solidFill>
              <a:latin typeface="Verdana" panose="020B0604030504040204" pitchFamily="34" charset="0"/>
              <a:ea typeface="Verdana" panose="020B0604030504040204" pitchFamily="34" charset="0"/>
            </a:endParaRPr>
          </a:p>
          <a:p>
            <a:pPr marL="0" lvl="1" indent="0" algn="ctr">
              <a:buNone/>
            </a:pPr>
            <a:endParaRPr lang="sl-SI" sz="2000" b="1" dirty="0">
              <a:solidFill>
                <a:srgbClr val="990033"/>
              </a:solidFill>
              <a:latin typeface="Verdana" panose="020B0604030504040204" pitchFamily="34" charset="0"/>
              <a:ea typeface="Verdana" panose="020B0604030504040204" pitchFamily="34" charset="0"/>
            </a:endParaRPr>
          </a:p>
          <a:p>
            <a:pPr marL="0" lvl="1" indent="0" algn="ctr">
              <a:buNone/>
            </a:pPr>
            <a:r>
              <a:rPr lang="sl-SI" sz="1800" b="1" dirty="0">
                <a:solidFill>
                  <a:srgbClr val="990033"/>
                </a:solidFill>
                <a:latin typeface="Verdana" panose="020B0604030504040204" pitchFamily="34" charset="0"/>
                <a:ea typeface="Verdana" panose="020B0604030504040204" pitchFamily="34" charset="0"/>
              </a:rPr>
              <a:t>Barbara Krivic, univ. dipl. prav.</a:t>
            </a:r>
          </a:p>
          <a:p>
            <a:pPr marL="0" lvl="1" indent="0" algn="ctr">
              <a:buNone/>
            </a:pPr>
            <a:r>
              <a:rPr lang="sl-SI" sz="1800" b="1" dirty="0">
                <a:solidFill>
                  <a:srgbClr val="990033"/>
                </a:solidFill>
                <a:latin typeface="Verdana" panose="020B0604030504040204" pitchFamily="34" charset="0"/>
                <a:ea typeface="Verdana" panose="020B0604030504040204" pitchFamily="34" charset="0"/>
              </a:rPr>
              <a:t>Pravna svetovalka TZS in vodja projekta </a:t>
            </a:r>
            <a:endParaRPr lang="sl-SI" sz="1800" dirty="0">
              <a:solidFill>
                <a:srgbClr val="990033"/>
              </a:solidFill>
              <a:latin typeface="Verdana" panose="020B0604030504040204" pitchFamily="34" charset="0"/>
              <a:ea typeface="Verdana" panose="020B0604030504040204" pitchFamily="34" charset="0"/>
            </a:endParaRPr>
          </a:p>
          <a:p>
            <a:pPr marL="0" lvl="1" indent="0" algn="ctr">
              <a:buNone/>
            </a:pPr>
            <a:endParaRPr lang="sl-SI" sz="2800" b="1" dirty="0">
              <a:solidFill>
                <a:srgbClr val="990033"/>
              </a:solidFill>
              <a:latin typeface="Verdana" panose="020B0604030504040204" pitchFamily="34" charset="0"/>
              <a:ea typeface="Verdana" panose="020B0604030504040204" pitchFamily="34" charset="0"/>
              <a:cs typeface="Arial" panose="020B0604020202020204" pitchFamily="34" charset="0"/>
            </a:endParaRPr>
          </a:p>
          <a:p>
            <a:pPr marL="0" lvl="1" indent="0" algn="ctr">
              <a:buNone/>
            </a:pPr>
            <a:r>
              <a:rPr lang="sl-SI" sz="1600" b="1" dirty="0">
                <a:solidFill>
                  <a:srgbClr val="990033"/>
                </a:solidFill>
                <a:latin typeface="Verdana" panose="020B0604030504040204" pitchFamily="34" charset="0"/>
                <a:ea typeface="Verdana" panose="020B0604030504040204" pitchFamily="34" charset="0"/>
                <a:cs typeface="Arial" panose="020B0604020202020204" pitchFamily="34" charset="0"/>
              </a:rPr>
              <a:t>Ljubljana, 24. september 2026</a:t>
            </a:r>
            <a:endParaRPr lang="sl-SI" sz="16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p:txBody>
          <a:bodyPr/>
          <a:lstStyle/>
          <a:p>
            <a:pPr algn="just"/>
            <a:r>
              <a:rPr lang="sl-SI" dirty="0"/>
              <a:t>Projekt »TRGOVINKO nas povezuje« sofinancirata Republika Slovenija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2239788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083028"/>
          </a:xfrm>
        </p:spPr>
        <p:txBody>
          <a:bodyPr>
            <a:noAutofit/>
          </a:bodyPr>
          <a:lstStyle/>
          <a:p>
            <a:pPr marL="0" lvl="1" indent="0">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Predstavitev projekta „</a:t>
            </a:r>
            <a:r>
              <a:rPr lang="sl-SI" sz="2000" b="1" dirty="0" err="1">
                <a:solidFill>
                  <a:srgbClr val="990033"/>
                </a:solidFill>
                <a:latin typeface="Verdana" panose="020B0604030504040204" pitchFamily="34" charset="0"/>
                <a:ea typeface="Verdana" panose="020B0604030504040204" pitchFamily="34" charset="0"/>
                <a:cs typeface="Arial" panose="020B0604020202020204" pitchFamily="34" charset="0"/>
              </a:rPr>
              <a:t>TRGOVINKO</a:t>
            </a: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 nas povezuje“</a:t>
            </a:r>
          </a:p>
          <a:p>
            <a:pPr marL="0" lvl="1" indent="0">
              <a:buNone/>
            </a:pPr>
            <a:endParaRPr lang="sl-SI" sz="1200" b="1" dirty="0"/>
          </a:p>
          <a:p>
            <a:pPr marL="0" indent="0">
              <a:buNone/>
            </a:pPr>
            <a:r>
              <a:rPr lang="sl-SI" sz="2000" b="1" dirty="0">
                <a:solidFill>
                  <a:srgbClr val="990033"/>
                </a:solidFill>
                <a:latin typeface="Verdana" panose="020B0604030504040204" pitchFamily="34" charset="0"/>
                <a:ea typeface="Verdana" panose="020B0604030504040204" pitchFamily="34" charset="0"/>
              </a:rPr>
              <a:t>Osnovni podatki o projektu:</a:t>
            </a:r>
            <a:endParaRPr lang="sl-SI" sz="2000" dirty="0">
              <a:solidFill>
                <a:srgbClr val="990033"/>
              </a:solidFill>
              <a:latin typeface="Verdana" panose="020B0604030504040204" pitchFamily="34" charset="0"/>
              <a:ea typeface="Verdana" panose="020B0604030504040204" pitchFamily="34" charset="0"/>
            </a:endParaRPr>
          </a:p>
          <a:p>
            <a:pPr marL="0" lvl="0" indent="0">
              <a:buNone/>
            </a:pPr>
            <a:r>
              <a:rPr lang="sl-SI" sz="2000" dirty="0">
                <a:solidFill>
                  <a:srgbClr val="990033"/>
                </a:solidFill>
                <a:latin typeface="Verdana" panose="020B0604030504040204" pitchFamily="34" charset="0"/>
                <a:ea typeface="Verdana" panose="020B0604030504040204" pitchFamily="34" charset="0"/>
              </a:rPr>
              <a:t>Upravičenec: Trgovinska zbornica Slovenije, Dunajska cesta 167, 1000 Ljubljana, e-naslov: </a:t>
            </a:r>
            <a:r>
              <a:rPr lang="sl-SI" sz="2000" u="sng" dirty="0" err="1">
                <a:solidFill>
                  <a:srgbClr val="990033"/>
                </a:solidFill>
                <a:latin typeface="Verdana" panose="020B0604030504040204" pitchFamily="34" charset="0"/>
                <a:ea typeface="Verdana" panose="020B0604030504040204" pitchFamily="34" charset="0"/>
                <a:hlinkClick r:id="rId2"/>
              </a:rPr>
              <a:t>info@tzslo.si</a:t>
            </a:r>
            <a:r>
              <a:rPr lang="sl-SI" sz="2000" dirty="0">
                <a:solidFill>
                  <a:srgbClr val="990033"/>
                </a:solidFill>
                <a:latin typeface="Verdana" panose="020B0604030504040204" pitchFamily="34" charset="0"/>
                <a:ea typeface="Verdana" panose="020B0604030504040204" pitchFamily="34" charset="0"/>
              </a:rPr>
              <a:t>, telefon: +386 1 5898 212/213</a:t>
            </a:r>
          </a:p>
          <a:p>
            <a:pPr marL="0" lvl="0" indent="0">
              <a:buNone/>
            </a:pPr>
            <a:endParaRPr lang="sl-SI" sz="1200" dirty="0">
              <a:solidFill>
                <a:srgbClr val="990033"/>
              </a:solidFill>
              <a:latin typeface="Verdana" panose="020B0604030504040204" pitchFamily="34" charset="0"/>
              <a:ea typeface="Verdana" panose="020B0604030504040204" pitchFamily="34" charset="0"/>
            </a:endParaRPr>
          </a:p>
          <a:p>
            <a:pPr marL="0" lvl="0" indent="0">
              <a:buNone/>
            </a:pPr>
            <a:r>
              <a:rPr lang="sl-SI" sz="2000" dirty="0">
                <a:solidFill>
                  <a:srgbClr val="990033"/>
                </a:solidFill>
                <a:latin typeface="Verdana" panose="020B0604030504040204" pitchFamily="34" charset="0"/>
                <a:ea typeface="Verdana" panose="020B0604030504040204" pitchFamily="34" charset="0"/>
              </a:rPr>
              <a:t>Trajanje projekta: od 1. 8. 2025 do 31. 1. 2028</a:t>
            </a:r>
          </a:p>
          <a:p>
            <a:pPr marL="0" lvl="0" indent="0">
              <a:buNone/>
            </a:pPr>
            <a:endParaRPr lang="sl-SI" sz="1200" dirty="0">
              <a:solidFill>
                <a:srgbClr val="990033"/>
              </a:solidFill>
              <a:latin typeface="Verdana" panose="020B0604030504040204" pitchFamily="34" charset="0"/>
              <a:ea typeface="Verdana" panose="020B0604030504040204" pitchFamily="34" charset="0"/>
            </a:endParaRPr>
          </a:p>
          <a:p>
            <a:pPr marL="0" lvl="0" indent="0">
              <a:buNone/>
            </a:pPr>
            <a:r>
              <a:rPr lang="sl-SI" sz="2000" dirty="0">
                <a:solidFill>
                  <a:srgbClr val="990033"/>
                </a:solidFill>
                <a:latin typeface="Verdana" panose="020B0604030504040204" pitchFamily="34" charset="0"/>
                <a:ea typeface="Verdana" panose="020B0604030504040204" pitchFamily="34" charset="0"/>
              </a:rPr>
              <a:t>Vrednost projekta: 207.900,00 EUR</a:t>
            </a:r>
          </a:p>
          <a:p>
            <a:pPr marL="0" lvl="0" indent="0">
              <a:buNone/>
            </a:pPr>
            <a:endParaRPr lang="sl-SI" sz="1200" dirty="0">
              <a:solidFill>
                <a:srgbClr val="990033"/>
              </a:solidFill>
              <a:latin typeface="Verdana" panose="020B0604030504040204" pitchFamily="34" charset="0"/>
              <a:ea typeface="Verdana" panose="020B0604030504040204" pitchFamily="34" charset="0"/>
            </a:endParaRPr>
          </a:p>
          <a:p>
            <a:pPr marL="0" lvl="0" indent="0">
              <a:buNone/>
            </a:pPr>
            <a:r>
              <a:rPr lang="sl-SI" sz="2000" dirty="0">
                <a:solidFill>
                  <a:srgbClr val="990033"/>
                </a:solidFill>
                <a:latin typeface="Verdana" panose="020B0604030504040204" pitchFamily="34" charset="0"/>
                <a:ea typeface="Verdana" panose="020B0604030504040204" pitchFamily="34" charset="0"/>
              </a:rPr>
              <a:t>Kontaktne osebe na projektu:</a:t>
            </a:r>
          </a:p>
          <a:p>
            <a:pPr lvl="1"/>
            <a:r>
              <a:rPr lang="sl-SI" sz="2000" dirty="0">
                <a:solidFill>
                  <a:srgbClr val="990033"/>
                </a:solidFill>
                <a:latin typeface="Verdana" panose="020B0604030504040204" pitchFamily="34" charset="0"/>
                <a:ea typeface="Verdana" panose="020B0604030504040204" pitchFamily="34" charset="0"/>
              </a:rPr>
              <a:t>Barbara Krivic, vodja projekta in pravna svetovalka TZS</a:t>
            </a:r>
          </a:p>
          <a:p>
            <a:pPr lvl="1"/>
            <a:r>
              <a:rPr lang="sl-SI" sz="2000" dirty="0">
                <a:solidFill>
                  <a:srgbClr val="990033"/>
                </a:solidFill>
                <a:latin typeface="Verdana" panose="020B0604030504040204" pitchFamily="34" charset="0"/>
                <a:ea typeface="Verdana" panose="020B0604030504040204" pitchFamily="34" charset="0"/>
              </a:rPr>
              <a:t>Primož Gorenc, ekonomski svetovalec TZS</a:t>
            </a:r>
          </a:p>
          <a:p>
            <a:pPr lvl="1"/>
            <a:r>
              <a:rPr lang="sl-SI" sz="2000" dirty="0">
                <a:solidFill>
                  <a:srgbClr val="990033"/>
                </a:solidFill>
                <a:latin typeface="Verdana" panose="020B0604030504040204" pitchFamily="34" charset="0"/>
                <a:ea typeface="Verdana" panose="020B0604030504040204" pitchFamily="34" charset="0"/>
              </a:rPr>
              <a:t>Marjanca Simsič, vodja Sektorja TZS za </a:t>
            </a:r>
            <a:r>
              <a:rPr lang="sl-SI" sz="2000" dirty="0" err="1">
                <a:solidFill>
                  <a:srgbClr val="990033"/>
                </a:solidFill>
                <a:latin typeface="Verdana" panose="020B0604030504040204" pitchFamily="34" charset="0"/>
                <a:ea typeface="Verdana" panose="020B0604030504040204" pitchFamily="34" charset="0"/>
              </a:rPr>
              <a:t>neživila</a:t>
            </a:r>
            <a:endParaRPr lang="sl-SI" sz="20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p:txBody>
          <a:bodyPr/>
          <a:lstStyle/>
          <a:p>
            <a:pPr algn="just"/>
            <a:r>
              <a:rPr lang="sl-SI" dirty="0"/>
              <a:t>Projekt »TRGOVINKO nas povezuje« sofinancirata Republika Slovenija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2665115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010912"/>
          </a:xfrm>
        </p:spPr>
        <p:txBody>
          <a:bodyPr>
            <a:noAutofit/>
          </a:bodyPr>
          <a:lstStyle/>
          <a:p>
            <a:pPr marL="0" lvl="1" indent="0">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Predstavitev projekta „</a:t>
            </a:r>
            <a:r>
              <a:rPr lang="sl-SI" sz="2000" b="1" dirty="0" err="1">
                <a:solidFill>
                  <a:srgbClr val="990033"/>
                </a:solidFill>
                <a:latin typeface="Verdana" panose="020B0604030504040204" pitchFamily="34" charset="0"/>
                <a:ea typeface="Verdana" panose="020B0604030504040204" pitchFamily="34" charset="0"/>
                <a:cs typeface="Arial" panose="020B0604020202020204" pitchFamily="34" charset="0"/>
              </a:rPr>
              <a:t>TRGOVINKO</a:t>
            </a: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 nas povezuje“</a:t>
            </a:r>
          </a:p>
          <a:p>
            <a:pPr marL="0" lvl="1" indent="0">
              <a:buNone/>
            </a:pPr>
            <a:endParaRPr lang="sl-SI" sz="900" b="1" dirty="0"/>
          </a:p>
          <a:p>
            <a:pPr marL="0" indent="0">
              <a:buNone/>
            </a:pPr>
            <a:r>
              <a:rPr lang="sl-SI" sz="1400" b="1" dirty="0">
                <a:solidFill>
                  <a:srgbClr val="990033"/>
                </a:solidFill>
                <a:latin typeface="Verdana" panose="020B0604030504040204" pitchFamily="34" charset="0"/>
                <a:ea typeface="Verdana" panose="020B0604030504040204" pitchFamily="34" charset="0"/>
              </a:rPr>
              <a:t>Opis aktivnosti na projektu »</a:t>
            </a:r>
            <a:r>
              <a:rPr lang="sl-SI" sz="1400" b="1" dirty="0" err="1">
                <a:solidFill>
                  <a:srgbClr val="990033"/>
                </a:solidFill>
                <a:latin typeface="Verdana" panose="020B0604030504040204" pitchFamily="34" charset="0"/>
                <a:ea typeface="Verdana" panose="020B0604030504040204" pitchFamily="34" charset="0"/>
              </a:rPr>
              <a:t>TRGOVINKO</a:t>
            </a:r>
            <a:r>
              <a:rPr lang="sl-SI" sz="1400" b="1" dirty="0">
                <a:solidFill>
                  <a:srgbClr val="990033"/>
                </a:solidFill>
                <a:latin typeface="Verdana" panose="020B0604030504040204" pitchFamily="34" charset="0"/>
                <a:ea typeface="Verdana" panose="020B0604030504040204" pitchFamily="34" charset="0"/>
              </a:rPr>
              <a:t> nas povezuje«:</a:t>
            </a:r>
            <a:endParaRPr lang="sl-SI" sz="1400" dirty="0">
              <a:solidFill>
                <a:srgbClr val="990033"/>
              </a:solidFill>
              <a:latin typeface="Verdana" panose="020B0604030504040204" pitchFamily="34" charset="0"/>
              <a:ea typeface="Verdana" panose="020B0604030504040204" pitchFamily="34" charset="0"/>
            </a:endParaRPr>
          </a:p>
          <a:p>
            <a:pPr>
              <a:spcBef>
                <a:spcPts val="0"/>
              </a:spcBef>
            </a:pPr>
            <a:endParaRPr lang="sl-SI" sz="1400" dirty="0">
              <a:solidFill>
                <a:srgbClr val="990033"/>
              </a:solidFill>
              <a:latin typeface="Verdana" panose="020B0604030504040204" pitchFamily="34" charset="0"/>
              <a:ea typeface="Verdana" panose="020B0604030504040204" pitchFamily="34" charset="0"/>
            </a:endParaRPr>
          </a:p>
          <a:p>
            <a:pPr>
              <a:spcBef>
                <a:spcPts val="0"/>
              </a:spcBef>
            </a:pPr>
            <a:r>
              <a:rPr lang="sl-SI" sz="1400" dirty="0">
                <a:solidFill>
                  <a:srgbClr val="990033"/>
                </a:solidFill>
                <a:latin typeface="Verdana" panose="020B0604030504040204" pitchFamily="34" charset="0"/>
                <a:ea typeface="Verdana" panose="020B0604030504040204" pitchFamily="34" charset="0"/>
              </a:rPr>
              <a:t>Z namenom prenosa dobrih praks na področju trga dela in vodenja socialnega dialoga se bodo strokovni sodelavci na projektu udeležili tudi</a:t>
            </a:r>
            <a:r>
              <a:rPr lang="sl-SI" sz="1400" b="1" dirty="0">
                <a:solidFill>
                  <a:srgbClr val="990033"/>
                </a:solidFill>
                <a:latin typeface="Verdana" panose="020B0604030504040204" pitchFamily="34" charset="0"/>
                <a:ea typeface="Verdana" panose="020B0604030504040204" pitchFamily="34" charset="0"/>
              </a:rPr>
              <a:t> treh študijskih obiskov</a:t>
            </a:r>
            <a:r>
              <a:rPr lang="sl-SI" sz="1400" dirty="0">
                <a:solidFill>
                  <a:srgbClr val="990033"/>
                </a:solidFill>
                <a:latin typeface="Verdana" panose="020B0604030504040204" pitchFamily="34" charset="0"/>
                <a:ea typeface="Verdana" panose="020B0604030504040204" pitchFamily="34" charset="0"/>
              </a:rPr>
              <a:t> pri Slovenskem deželnem gospodarskem združenju v Trstu, pri danskem združenju delodajalcev (</a:t>
            </a:r>
            <a:r>
              <a:rPr lang="sl-SI" sz="1400" dirty="0" err="1">
                <a:solidFill>
                  <a:srgbClr val="990033"/>
                </a:solidFill>
                <a:latin typeface="Verdana" panose="020B0604030504040204" pitchFamily="34" charset="0"/>
                <a:ea typeface="Verdana" panose="020B0604030504040204" pitchFamily="34" charset="0"/>
              </a:rPr>
              <a:t>Confederation</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of</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Danish</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Employers</a:t>
            </a:r>
            <a:r>
              <a:rPr lang="sl-SI" sz="1400" dirty="0">
                <a:solidFill>
                  <a:srgbClr val="990033"/>
                </a:solidFill>
                <a:latin typeface="Verdana" panose="020B0604030504040204" pitchFamily="34" charset="0"/>
                <a:ea typeface="Verdana" panose="020B0604030504040204" pitchFamily="34" charset="0"/>
              </a:rPr>
              <a:t>) in pri evropskem trgovskem združenju </a:t>
            </a:r>
            <a:r>
              <a:rPr lang="sl-SI" sz="1400" dirty="0" err="1">
                <a:solidFill>
                  <a:srgbClr val="990033"/>
                </a:solidFill>
                <a:latin typeface="Verdana" panose="020B0604030504040204" pitchFamily="34" charset="0"/>
                <a:ea typeface="Verdana" panose="020B0604030504040204" pitchFamily="34" charset="0"/>
              </a:rPr>
              <a:t>EuroCommerce</a:t>
            </a:r>
            <a:r>
              <a:rPr lang="sl-SI" sz="1400" dirty="0">
                <a:solidFill>
                  <a:srgbClr val="990033"/>
                </a:solidFill>
                <a:latin typeface="Verdana" panose="020B0604030504040204" pitchFamily="34" charset="0"/>
                <a:ea typeface="Verdana" panose="020B0604030504040204" pitchFamily="34" charset="0"/>
              </a:rPr>
              <a:t> v Bruslju.</a:t>
            </a:r>
          </a:p>
          <a:p>
            <a:pPr>
              <a:spcBef>
                <a:spcPts val="0"/>
              </a:spcBef>
            </a:pPr>
            <a:endParaRPr lang="sl-SI" sz="1400" dirty="0">
              <a:solidFill>
                <a:srgbClr val="990033"/>
              </a:solidFill>
              <a:latin typeface="Verdana" panose="020B0604030504040204" pitchFamily="34" charset="0"/>
              <a:ea typeface="Verdana" panose="020B0604030504040204" pitchFamily="34" charset="0"/>
            </a:endParaRPr>
          </a:p>
          <a:p>
            <a:pPr>
              <a:spcBef>
                <a:spcPts val="0"/>
              </a:spcBef>
            </a:pPr>
            <a:r>
              <a:rPr lang="sl-SI" sz="1400" dirty="0">
                <a:solidFill>
                  <a:srgbClr val="990033"/>
                </a:solidFill>
                <a:latin typeface="Verdana" panose="020B0604030504040204" pitchFamily="34" charset="0"/>
                <a:ea typeface="Verdana" panose="020B0604030504040204" pitchFamily="34" charset="0"/>
              </a:rPr>
              <a:t>Izvedenih bo </a:t>
            </a:r>
            <a:r>
              <a:rPr lang="sl-SI" sz="1400" b="1" dirty="0">
                <a:solidFill>
                  <a:srgbClr val="990033"/>
                </a:solidFill>
                <a:latin typeface="Verdana" panose="020B0604030504040204" pitchFamily="34" charset="0"/>
                <a:ea typeface="Verdana" panose="020B0604030504040204" pitchFamily="34" charset="0"/>
              </a:rPr>
              <a:t>5 analiz</a:t>
            </a:r>
            <a:r>
              <a:rPr lang="sl-SI" sz="1400" dirty="0">
                <a:solidFill>
                  <a:srgbClr val="990033"/>
                </a:solidFill>
                <a:latin typeface="Verdana" panose="020B0604030504040204" pitchFamily="34" charset="0"/>
                <a:ea typeface="Verdana" panose="020B0604030504040204" pitchFamily="34" charset="0"/>
              </a:rPr>
              <a:t>: dve analizi poslovanja v trgovinski dejavnosti v primerjavi s celotnim gospodarstvom, »Trgovinski odsev</a:t>
            </a:r>
            <a:r>
              <a:rPr lang="sl-SI" sz="1400" b="1" dirty="0">
                <a:solidFill>
                  <a:srgbClr val="990033"/>
                </a:solidFill>
                <a:latin typeface="Verdana" panose="020B0604030504040204" pitchFamily="34" charset="0"/>
                <a:ea typeface="Verdana" panose="020B0604030504040204" pitchFamily="34" charset="0"/>
              </a:rPr>
              <a:t>« </a:t>
            </a:r>
            <a:r>
              <a:rPr lang="sl-SI" sz="1400" dirty="0">
                <a:solidFill>
                  <a:srgbClr val="990033"/>
                </a:solidFill>
                <a:latin typeface="Verdana" panose="020B0604030504040204" pitchFamily="34" charset="0"/>
                <a:ea typeface="Verdana" panose="020B0604030504040204" pitchFamily="34" charset="0"/>
              </a:rPr>
              <a:t>in Analiza trgovine na podeželju in v odročnejših krajih, Analiza kolektivnih pogodb trgovine.</a:t>
            </a:r>
          </a:p>
          <a:p>
            <a:pPr>
              <a:spcBef>
                <a:spcPts val="0"/>
              </a:spcBef>
            </a:pPr>
            <a:endParaRPr lang="sl-SI" sz="1400" dirty="0">
              <a:solidFill>
                <a:srgbClr val="990033"/>
              </a:solidFill>
              <a:latin typeface="Verdana" panose="020B0604030504040204" pitchFamily="34" charset="0"/>
              <a:ea typeface="Verdana" panose="020B0604030504040204" pitchFamily="34" charset="0"/>
            </a:endParaRPr>
          </a:p>
          <a:p>
            <a:pPr>
              <a:spcBef>
                <a:spcPts val="0"/>
              </a:spcBef>
            </a:pPr>
            <a:r>
              <a:rPr lang="sl-SI" sz="1400" dirty="0">
                <a:solidFill>
                  <a:srgbClr val="990033"/>
                </a:solidFill>
                <a:latin typeface="Verdana" panose="020B0604030504040204" pitchFamily="34" charset="0"/>
                <a:ea typeface="Verdana" panose="020B0604030504040204" pitchFamily="34" charset="0"/>
              </a:rPr>
              <a:t>Izvedenih bo </a:t>
            </a:r>
            <a:r>
              <a:rPr lang="sl-SI" sz="1400" b="1" dirty="0">
                <a:solidFill>
                  <a:srgbClr val="990033"/>
                </a:solidFill>
                <a:latin typeface="Verdana" panose="020B0604030504040204" pitchFamily="34" charset="0"/>
                <a:ea typeface="Verdana" panose="020B0604030504040204" pitchFamily="34" charset="0"/>
              </a:rPr>
              <a:t>10 usposabljanj</a:t>
            </a:r>
            <a:r>
              <a:rPr lang="sl-SI" sz="1400" dirty="0">
                <a:solidFill>
                  <a:srgbClr val="990033"/>
                </a:solidFill>
                <a:latin typeface="Verdana" panose="020B0604030504040204" pitchFamily="34" charset="0"/>
                <a:ea typeface="Verdana" panose="020B0604030504040204" pitchFamily="34" charset="0"/>
              </a:rPr>
              <a:t> in </a:t>
            </a:r>
            <a:r>
              <a:rPr lang="sl-SI" sz="1400" b="1" dirty="0">
                <a:solidFill>
                  <a:srgbClr val="990033"/>
                </a:solidFill>
                <a:latin typeface="Verdana" panose="020B0604030504040204" pitchFamily="34" charset="0"/>
                <a:ea typeface="Verdana" panose="020B0604030504040204" pitchFamily="34" charset="0"/>
              </a:rPr>
              <a:t>2 problemski konferenci</a:t>
            </a:r>
            <a:r>
              <a:rPr lang="sl-SI" sz="1400" dirty="0">
                <a:solidFill>
                  <a:srgbClr val="990033"/>
                </a:solidFill>
                <a:latin typeface="Verdana" panose="020B0604030504040204" pitchFamily="34" charset="0"/>
                <a:ea typeface="Verdana" panose="020B0604030504040204" pitchFamily="34" charset="0"/>
              </a:rPr>
              <a:t>: </a:t>
            </a:r>
          </a:p>
          <a:p>
            <a:pPr lvl="1">
              <a:spcBef>
                <a:spcPts val="0"/>
              </a:spcBef>
            </a:pPr>
            <a:r>
              <a:rPr lang="sl-SI" sz="1400" dirty="0">
                <a:solidFill>
                  <a:srgbClr val="990033"/>
                </a:solidFill>
                <a:latin typeface="Verdana" panose="020B0604030504040204" pitchFamily="34" charset="0"/>
                <a:ea typeface="Verdana" panose="020B0604030504040204" pitchFamily="34" charset="0"/>
              </a:rPr>
              <a:t>štirikrat bodo izvedena usposabljanja »Pravilno razporejanje delovnega časa in ročno premeščanje bremen v trgovini« v štirih različnih krajih RS, in sicer v Ljubljani, Novem mestu, Mariboru in Sežani;</a:t>
            </a:r>
          </a:p>
          <a:p>
            <a:pPr lvl="1">
              <a:spcBef>
                <a:spcPts val="0"/>
              </a:spcBef>
            </a:pPr>
            <a:r>
              <a:rPr lang="sl-SI" sz="1400" dirty="0">
                <a:solidFill>
                  <a:srgbClr val="990033"/>
                </a:solidFill>
                <a:latin typeface="Verdana" panose="020B0604030504040204" pitchFamily="34" charset="0"/>
                <a:ea typeface="Verdana" panose="020B0604030504040204" pitchFamily="34" charset="0"/>
              </a:rPr>
              <a:t>eno usposabljanje, v Ljubljani bo namenjeno dvigu kompetenc za kolektivno dogovarjanje in vodenje socialnega dialoga;</a:t>
            </a:r>
          </a:p>
          <a:p>
            <a:pPr lvl="1">
              <a:spcBef>
                <a:spcPts val="0"/>
              </a:spcBef>
            </a:pPr>
            <a:r>
              <a:rPr lang="sl-SI" sz="1400" dirty="0">
                <a:solidFill>
                  <a:srgbClr val="990033"/>
                </a:solidFill>
                <a:latin typeface="Verdana" panose="020B0604030504040204" pitchFamily="34" charset="0"/>
                <a:ea typeface="Verdana" panose="020B0604030504040204" pitchFamily="34" charset="0"/>
              </a:rPr>
              <a:t>v okviru »</a:t>
            </a:r>
            <a:r>
              <a:rPr lang="sl-SI" sz="1400" dirty="0" err="1">
                <a:solidFill>
                  <a:srgbClr val="990033"/>
                </a:solidFill>
                <a:latin typeface="Verdana" panose="020B0604030504040204" pitchFamily="34" charset="0"/>
                <a:ea typeface="Verdana" panose="020B0604030504040204" pitchFamily="34" charset="0"/>
              </a:rPr>
              <a:t>TRGOVINKO</a:t>
            </a:r>
            <a:r>
              <a:rPr lang="sl-SI" sz="1400" dirty="0">
                <a:solidFill>
                  <a:srgbClr val="990033"/>
                </a:solidFill>
                <a:latin typeface="Verdana" panose="020B0604030504040204" pitchFamily="34" charset="0"/>
                <a:ea typeface="Verdana" panose="020B0604030504040204" pitchFamily="34" charset="0"/>
              </a:rPr>
              <a:t>-ve male šole delovnega prava« bo izvedenih 5 spletnih usposabljanj;</a:t>
            </a:r>
          </a:p>
          <a:p>
            <a:pPr lvl="1">
              <a:spcBef>
                <a:spcPts val="0"/>
              </a:spcBef>
            </a:pPr>
            <a:r>
              <a:rPr lang="sl-SI" sz="1400" dirty="0">
                <a:solidFill>
                  <a:srgbClr val="990033"/>
                </a:solidFill>
                <a:latin typeface="Verdana" panose="020B0604030504040204" pitchFamily="34" charset="0"/>
                <a:ea typeface="Verdana" panose="020B0604030504040204" pitchFamily="34" charset="0"/>
              </a:rPr>
              <a:t>dve problemski konferenci malih trgovcev in zadrug, in sicer v Ljubljani.</a:t>
            </a:r>
          </a:p>
          <a:p>
            <a:pPr>
              <a:spcBef>
                <a:spcPts val="0"/>
              </a:spcBef>
            </a:pPr>
            <a:endParaRPr lang="sl-SI" sz="1400" b="1" dirty="0">
              <a:solidFill>
                <a:srgbClr val="990033"/>
              </a:solidFill>
              <a:latin typeface="Verdana" panose="020B0604030504040204" pitchFamily="34" charset="0"/>
              <a:ea typeface="Verdana" panose="020B0604030504040204" pitchFamily="34" charset="0"/>
            </a:endParaRPr>
          </a:p>
          <a:p>
            <a:pPr>
              <a:spcBef>
                <a:spcPts val="0"/>
              </a:spcBef>
            </a:pPr>
            <a:r>
              <a:rPr lang="sl-SI" sz="1400" dirty="0">
                <a:solidFill>
                  <a:srgbClr val="990033"/>
                </a:solidFill>
                <a:latin typeface="Verdana" panose="020B0604030504040204" pitchFamily="34" charset="0"/>
                <a:ea typeface="Verdana" panose="020B0604030504040204" pitchFamily="34" charset="0"/>
              </a:rPr>
              <a:t>Izdani bosta </a:t>
            </a:r>
            <a:r>
              <a:rPr lang="sl-SI" sz="1400" b="1" dirty="0">
                <a:solidFill>
                  <a:srgbClr val="990033"/>
                </a:solidFill>
                <a:latin typeface="Verdana" panose="020B0604030504040204" pitchFamily="34" charset="0"/>
                <a:ea typeface="Verdana" panose="020B0604030504040204" pitchFamily="34" charset="0"/>
              </a:rPr>
              <a:t>2 publikaciji</a:t>
            </a:r>
            <a:r>
              <a:rPr lang="sl-SI" sz="1400" dirty="0">
                <a:solidFill>
                  <a:srgbClr val="990033"/>
                </a:solidFill>
                <a:latin typeface="Verdana" panose="020B0604030504040204" pitchFamily="34" charset="0"/>
                <a:ea typeface="Verdana" panose="020B0604030504040204" pitchFamily="34" charset="0"/>
              </a:rPr>
              <a:t> v e-obliki: Smernice za izvajanje Direktive o preglednosti plačil v praksi in priročnik »TRGOVINKO nas povezuje«.</a:t>
            </a:r>
          </a:p>
          <a:p>
            <a:pPr>
              <a:spcBef>
                <a:spcPts val="0"/>
              </a:spcBef>
            </a:pPr>
            <a:endParaRPr lang="sl-SI" sz="1400" dirty="0">
              <a:solidFill>
                <a:srgbClr val="990033"/>
              </a:solidFill>
              <a:latin typeface="Verdana" panose="020B0604030504040204" pitchFamily="34" charset="0"/>
              <a:ea typeface="Verdana" panose="020B0604030504040204" pitchFamily="34" charset="0"/>
            </a:endParaRPr>
          </a:p>
          <a:p>
            <a:pPr>
              <a:spcBef>
                <a:spcPts val="0"/>
              </a:spcBef>
            </a:pPr>
            <a:r>
              <a:rPr lang="sl-SI" sz="1400" dirty="0">
                <a:solidFill>
                  <a:srgbClr val="990033"/>
                </a:solidFill>
                <a:latin typeface="Verdana" panose="020B0604030504040204" pitchFamily="34" charset="0"/>
                <a:ea typeface="Verdana" panose="020B0604030504040204" pitchFamily="34" charset="0"/>
              </a:rPr>
              <a:t>Spletna podstran projekta: </a:t>
            </a:r>
            <a:r>
              <a:rPr lang="sl-SI" sz="1400" dirty="0" err="1">
                <a:solidFill>
                  <a:srgbClr val="990033"/>
                </a:solidFill>
                <a:latin typeface="Verdana" panose="020B0604030504040204" pitchFamily="34" charset="0"/>
                <a:ea typeface="Verdana" panose="020B0604030504040204" pitchFamily="34" charset="0"/>
                <a:hlinkClick r:id="rId2"/>
              </a:rPr>
              <a:t>https</a:t>
            </a:r>
            <a:r>
              <a:rPr lang="sl-SI" sz="1400" dirty="0">
                <a:solidFill>
                  <a:srgbClr val="990033"/>
                </a:solidFill>
                <a:latin typeface="Verdana" panose="020B0604030504040204" pitchFamily="34" charset="0"/>
                <a:ea typeface="Verdana" panose="020B0604030504040204" pitchFamily="34" charset="0"/>
                <a:hlinkClick r:id="rId2"/>
              </a:rPr>
              <a:t>://</a:t>
            </a:r>
            <a:r>
              <a:rPr lang="sl-SI" sz="1400" dirty="0" err="1">
                <a:solidFill>
                  <a:srgbClr val="990033"/>
                </a:solidFill>
                <a:latin typeface="Verdana" panose="020B0604030504040204" pitchFamily="34" charset="0"/>
                <a:ea typeface="Verdana" panose="020B0604030504040204" pitchFamily="34" charset="0"/>
                <a:hlinkClick r:id="rId2"/>
              </a:rPr>
              <a:t>www.tzslo.si</a:t>
            </a:r>
            <a:r>
              <a:rPr lang="sl-SI" sz="1400" dirty="0">
                <a:solidFill>
                  <a:srgbClr val="990033"/>
                </a:solidFill>
                <a:latin typeface="Verdana" panose="020B0604030504040204" pitchFamily="34" charset="0"/>
                <a:ea typeface="Verdana" panose="020B0604030504040204" pitchFamily="34" charset="0"/>
                <a:hlinkClick r:id="rId2"/>
              </a:rPr>
              <a:t>/sl/projekti/projekti-v-teku/</a:t>
            </a:r>
            <a:r>
              <a:rPr lang="sl-SI" sz="1400" dirty="0" err="1">
                <a:solidFill>
                  <a:srgbClr val="990033"/>
                </a:solidFill>
                <a:latin typeface="Verdana" panose="020B0604030504040204" pitchFamily="34" charset="0"/>
                <a:ea typeface="Verdana" panose="020B0604030504040204" pitchFamily="34" charset="0"/>
                <a:hlinkClick r:id="rId2"/>
              </a:rPr>
              <a:t>trgovinko</a:t>
            </a:r>
            <a:r>
              <a:rPr lang="sl-SI" sz="1400" dirty="0">
                <a:solidFill>
                  <a:srgbClr val="990033"/>
                </a:solidFill>
                <a:latin typeface="Verdana" panose="020B0604030504040204" pitchFamily="34" charset="0"/>
                <a:ea typeface="Verdana" panose="020B0604030504040204" pitchFamily="34" charset="0"/>
                <a:hlinkClick r:id="rId2"/>
              </a:rPr>
              <a:t>-nas-povezuje</a:t>
            </a:r>
            <a:r>
              <a:rPr lang="sl-SI" sz="1400" dirty="0">
                <a:solidFill>
                  <a:srgbClr val="990033"/>
                </a:solidFill>
                <a:latin typeface="Verdana" panose="020B0604030504040204" pitchFamily="34" charset="0"/>
                <a:ea typeface="Verdana" panose="020B0604030504040204" pitchFamily="34" charset="0"/>
              </a:rPr>
              <a:t>  </a:t>
            </a: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a:spcBef>
                <a:spcPts val="0"/>
              </a:spcBef>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a:xfrm>
            <a:off x="0" y="6464808"/>
            <a:ext cx="12192000" cy="393191"/>
          </a:xfrm>
        </p:spPr>
        <p:txBody>
          <a:bodyPr/>
          <a:lstStyle/>
          <a:p>
            <a:pPr algn="just"/>
            <a:r>
              <a:rPr lang="sl-SI" dirty="0"/>
              <a:t>Projekt »</a:t>
            </a:r>
            <a:r>
              <a:rPr lang="sl-SI" dirty="0" err="1"/>
              <a:t>TRGOVIKO</a:t>
            </a:r>
            <a:r>
              <a:rPr lang="sl-SI" dirty="0"/>
              <a:t> nas povezuje« sofinancirata Republika Slovenija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1157597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010912"/>
          </a:xfrm>
        </p:spPr>
        <p:txBody>
          <a:bodyPr>
            <a:noAutofit/>
          </a:bodyPr>
          <a:lstStyle/>
          <a:p>
            <a:pPr marL="0" lvl="1" indent="0">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Analiza kolektivnih pogodb trgovine</a:t>
            </a:r>
          </a:p>
          <a:p>
            <a:pPr marL="0" indent="0">
              <a:buNone/>
            </a:pPr>
            <a:endParaRPr lang="sl-SI" sz="1600" b="1" dirty="0">
              <a:solidFill>
                <a:srgbClr val="990033"/>
              </a:solidFill>
              <a:latin typeface="Verdana" panose="020B0604030504040204" pitchFamily="34" charset="0"/>
              <a:ea typeface="Verdana" panose="020B0604030504040204" pitchFamily="34" charset="0"/>
            </a:endParaRPr>
          </a:p>
          <a:p>
            <a:pPr marL="0" indent="0">
              <a:buNone/>
            </a:pPr>
            <a:r>
              <a:rPr lang="sl-SI" sz="1600" b="1" dirty="0">
                <a:solidFill>
                  <a:srgbClr val="990033"/>
                </a:solidFill>
                <a:latin typeface="Verdana" panose="020B0604030504040204" pitchFamily="34" charset="0"/>
                <a:ea typeface="Verdana" panose="020B0604030504040204" pitchFamily="34" charset="0"/>
              </a:rPr>
              <a:t>Republika Hrvaška </a:t>
            </a:r>
          </a:p>
          <a:p>
            <a:pPr marL="0" indent="0" algn="just">
              <a:buNone/>
            </a:pPr>
            <a:r>
              <a:rPr lang="sl-SI" sz="1600" dirty="0">
                <a:solidFill>
                  <a:srgbClr val="990033"/>
                </a:solidFill>
                <a:latin typeface="Verdana" panose="020B0604030504040204" pitchFamily="34" charset="0"/>
                <a:ea typeface="Verdana" panose="020B0604030504040204" pitchFamily="34" charset="0"/>
              </a:rPr>
              <a:t>Na Hrvaškem je </a:t>
            </a:r>
            <a:r>
              <a:rPr lang="sl-SI" sz="1600" b="1" dirty="0">
                <a:solidFill>
                  <a:srgbClr val="990033"/>
                </a:solidFill>
                <a:latin typeface="Verdana" panose="020B0604030504040204" pitchFamily="34" charset="0"/>
                <a:ea typeface="Verdana" panose="020B0604030504040204" pitchFamily="34" charset="0"/>
              </a:rPr>
              <a:t>ureditev delovnopravne zakonodaje primerljiva slovenski</a:t>
            </a:r>
            <a:r>
              <a:rPr lang="sl-SI" sz="1600" dirty="0">
                <a:solidFill>
                  <a:srgbClr val="990033"/>
                </a:solidFill>
                <a:latin typeface="Verdana" panose="020B0604030504040204" pitchFamily="34" charset="0"/>
                <a:ea typeface="Verdana" panose="020B0604030504040204" pitchFamily="34" charset="0"/>
              </a:rPr>
              <a:t>. Delovnopravna razmerja so urejena z zakoni, npr. z </a:t>
            </a:r>
            <a:r>
              <a:rPr lang="sl-SI" sz="1600" b="1" dirty="0">
                <a:solidFill>
                  <a:srgbClr val="990033"/>
                </a:solidFill>
                <a:latin typeface="Verdana" panose="020B0604030504040204" pitchFamily="34" charset="0"/>
                <a:ea typeface="Verdana" panose="020B0604030504040204" pitchFamily="34" charset="0"/>
              </a:rPr>
              <a:t>Zakonom o delu </a:t>
            </a:r>
            <a:r>
              <a:rPr lang="sl-SI" sz="1600" dirty="0">
                <a:solidFill>
                  <a:srgbClr val="990033"/>
                </a:solidFill>
                <a:latin typeface="Verdana" panose="020B0604030504040204" pitchFamily="34" charset="0"/>
                <a:ea typeface="Verdana" panose="020B0604030504040204" pitchFamily="34" charset="0"/>
              </a:rPr>
              <a:t>(Zakon o </a:t>
            </a:r>
            <a:r>
              <a:rPr lang="sl-SI" sz="1600" dirty="0" err="1">
                <a:solidFill>
                  <a:srgbClr val="990033"/>
                </a:solidFill>
                <a:latin typeface="Verdana" panose="020B0604030504040204" pitchFamily="34" charset="0"/>
                <a:ea typeface="Verdana" panose="020B0604030504040204" pitchFamily="34" charset="0"/>
              </a:rPr>
              <a:t>radu</a:t>
            </a:r>
            <a:r>
              <a:rPr lang="sl-SI" sz="1600" dirty="0">
                <a:solidFill>
                  <a:srgbClr val="990033"/>
                </a:solidFill>
                <a:latin typeface="Verdana" panose="020B0604030504040204" pitchFamily="34" charset="0"/>
                <a:ea typeface="Verdana" panose="020B0604030504040204" pitchFamily="34" charset="0"/>
              </a:rPr>
              <a:t>), </a:t>
            </a:r>
            <a:r>
              <a:rPr lang="sl-SI" sz="1600" b="1" dirty="0">
                <a:solidFill>
                  <a:srgbClr val="990033"/>
                </a:solidFill>
                <a:latin typeface="Verdana" panose="020B0604030504040204" pitchFamily="34" charset="0"/>
                <a:ea typeface="Verdana" panose="020B0604030504040204" pitchFamily="34" charset="0"/>
              </a:rPr>
              <a:t>Zakonom o minimalni plači </a:t>
            </a:r>
            <a:r>
              <a:rPr lang="sl-SI" sz="1600" dirty="0">
                <a:solidFill>
                  <a:srgbClr val="990033"/>
                </a:solidFill>
                <a:latin typeface="Verdana" panose="020B0604030504040204" pitchFamily="34" charset="0"/>
                <a:ea typeface="Verdana" panose="020B0604030504040204" pitchFamily="34" charset="0"/>
              </a:rPr>
              <a:t>(Zakon o </a:t>
            </a:r>
            <a:r>
              <a:rPr lang="sl-SI" sz="1600" dirty="0" err="1">
                <a:solidFill>
                  <a:srgbClr val="990033"/>
                </a:solidFill>
                <a:latin typeface="Verdana" panose="020B0604030504040204" pitchFamily="34" charset="0"/>
                <a:ea typeface="Verdana" panose="020B0604030504040204" pitchFamily="34" charset="0"/>
              </a:rPr>
              <a:t>minimalnoj</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plaći</a:t>
            </a:r>
            <a:r>
              <a:rPr lang="sl-SI" sz="1600" dirty="0">
                <a:solidFill>
                  <a:srgbClr val="990033"/>
                </a:solidFill>
                <a:latin typeface="Verdana" panose="020B0604030504040204" pitchFamily="34" charset="0"/>
                <a:ea typeface="Verdana" panose="020B0604030504040204" pitchFamily="34" charset="0"/>
              </a:rPr>
              <a:t>), na podzakonski ravni pa delovna razmerja urejajo </a:t>
            </a:r>
            <a:r>
              <a:rPr lang="sl-SI" sz="1600" b="1" dirty="0">
                <a:solidFill>
                  <a:srgbClr val="990033"/>
                </a:solidFill>
                <a:latin typeface="Verdana" panose="020B0604030504040204" pitchFamily="34" charset="0"/>
                <a:ea typeface="Verdana" panose="020B0604030504040204" pitchFamily="34" charset="0"/>
              </a:rPr>
              <a:t>kolektivne pogodbe</a:t>
            </a:r>
            <a:r>
              <a:rPr lang="sl-SI" sz="1600" dirty="0">
                <a:solidFill>
                  <a:srgbClr val="990033"/>
                </a:solidFill>
                <a:latin typeface="Verdana" panose="020B0604030504040204" pitchFamily="34" charset="0"/>
                <a:ea typeface="Verdana" panose="020B0604030504040204" pitchFamily="34" charset="0"/>
              </a:rPr>
              <a:t> (na ravni dejavnosti, podjetniške kolektivne pogodbe). Delodajalec, sindikati in delavski svet lahko z dogovorom določijo za delavca ugodnejše delovne pogoje od zakonsko določenih, </a:t>
            </a:r>
            <a:r>
              <a:rPr lang="sl-SI" sz="1600" b="1" dirty="0">
                <a:solidFill>
                  <a:srgbClr val="990033"/>
                </a:solidFill>
                <a:latin typeface="Verdana" panose="020B0604030504040204" pitchFamily="34" charset="0"/>
                <a:ea typeface="Verdana" panose="020B0604030504040204" pitchFamily="34" charset="0"/>
              </a:rPr>
              <a:t>kolektivna pogodba pa lahko določi tudi manj ugodne pogoje le, če to zakon izrecno dopušča</a:t>
            </a:r>
            <a:r>
              <a:rPr lang="sl-SI" sz="1600" dirty="0">
                <a:solidFill>
                  <a:srgbClr val="990033"/>
                </a:solidFill>
                <a:latin typeface="Verdana" panose="020B0604030504040204" pitchFamily="34" charset="0"/>
                <a:ea typeface="Verdana" panose="020B0604030504040204" pitchFamily="34" charset="0"/>
              </a:rPr>
              <a:t>. Kadar so pravice iz delovnega razmerja z zakonom, kolektivno pogodbo ali drugimi delovnopravnimi akti različno urejene, se uporablja za delavca najugodnejša ureditev, razen če zakon določa drugače. </a:t>
            </a:r>
            <a:r>
              <a:rPr lang="sl-SI" sz="1600" b="1" dirty="0">
                <a:solidFill>
                  <a:srgbClr val="990033"/>
                </a:solidFill>
                <a:latin typeface="Verdana" panose="020B0604030504040204" pitchFamily="34" charset="0"/>
                <a:ea typeface="Verdana" panose="020B0604030504040204" pitchFamily="34" charset="0"/>
              </a:rPr>
              <a:t>Kolektivne pogodbe zavezujejo le pogodbene stranke</a:t>
            </a:r>
            <a:r>
              <a:rPr lang="sl-SI" sz="1600" dirty="0">
                <a:solidFill>
                  <a:srgbClr val="990033"/>
                </a:solidFill>
                <a:latin typeface="Verdana" panose="020B0604030504040204" pitchFamily="34" charset="0"/>
                <a:ea typeface="Verdana" panose="020B0604030504040204" pitchFamily="34" charset="0"/>
              </a:rPr>
              <a:t> (sindikati, delodajalske organizacije), </a:t>
            </a:r>
            <a:r>
              <a:rPr lang="sl-SI" sz="1600" b="1" dirty="0">
                <a:solidFill>
                  <a:srgbClr val="990033"/>
                </a:solidFill>
                <a:latin typeface="Verdana" panose="020B0604030504040204" pitchFamily="34" charset="0"/>
                <a:ea typeface="Verdana" panose="020B0604030504040204" pitchFamily="34" charset="0"/>
              </a:rPr>
              <a:t>ali pa imajo razširjeno veljavo. </a:t>
            </a:r>
          </a:p>
          <a:p>
            <a:pPr marL="0" indent="0" algn="just">
              <a:buNone/>
            </a:pPr>
            <a:r>
              <a:rPr lang="sl-SI" sz="1600" b="1" dirty="0">
                <a:solidFill>
                  <a:srgbClr val="990033"/>
                </a:solidFill>
                <a:latin typeface="Verdana" panose="020B0604030504040204" pitchFamily="34" charset="0"/>
                <a:ea typeface="Verdana" panose="020B0604030504040204" pitchFamily="34" charset="0"/>
              </a:rPr>
              <a:t>Kolektivna pogodba za dejavnost trgovine iz leta 2024 in 2025 ima razširjeno veljavo </a:t>
            </a:r>
            <a:r>
              <a:rPr lang="sl-SI" sz="1600" dirty="0">
                <a:solidFill>
                  <a:srgbClr val="990033"/>
                </a:solidFill>
                <a:latin typeface="Verdana" panose="020B0604030504040204" pitchFamily="34" charset="0"/>
                <a:ea typeface="Verdana" panose="020B0604030504040204" pitchFamily="34" charset="0"/>
              </a:rPr>
              <a:t>in velja za vse delodajalce in delavce v dejavnosti trgovine na celotnem območju Hrvaške. Poleg kolektivne pogodbe ima obvezno veljavo tudi razlaga kolektivne pogodbe (</a:t>
            </a:r>
            <a:r>
              <a:rPr lang="sl-SI" sz="1600" dirty="0" err="1">
                <a:solidFill>
                  <a:srgbClr val="990033"/>
                </a:solidFill>
                <a:latin typeface="Verdana" panose="020B0604030504040204" pitchFamily="34" charset="0"/>
                <a:ea typeface="Verdana" panose="020B0604030504040204" pitchFamily="34" charset="0"/>
              </a:rPr>
              <a:t>orig</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tumačenja</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granskog</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kolektivnog</a:t>
            </a:r>
            <a:r>
              <a:rPr lang="sl-SI" sz="1600" dirty="0">
                <a:solidFill>
                  <a:srgbClr val="990033"/>
                </a:solidFill>
                <a:latin typeface="Verdana" panose="020B0604030504040204" pitchFamily="34" charset="0"/>
                <a:ea typeface="Verdana" panose="020B0604030504040204" pitchFamily="34" charset="0"/>
              </a:rPr>
              <a:t> ugovora). Razlage pripravlja skupni razlagalni organ kolektivne pogodbe za področje trgovine (</a:t>
            </a:r>
            <a:r>
              <a:rPr lang="sl-SI" sz="1600" dirty="0" err="1">
                <a:solidFill>
                  <a:srgbClr val="990033"/>
                </a:solidFill>
                <a:latin typeface="Verdana" panose="020B0604030504040204" pitchFamily="34" charset="0"/>
                <a:ea typeface="Verdana" panose="020B0604030504040204" pitchFamily="34" charset="0"/>
              </a:rPr>
              <a:t>orig</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Zajedničko</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tijelo</a:t>
            </a:r>
            <a:r>
              <a:rPr lang="sl-SI" sz="1600" dirty="0">
                <a:solidFill>
                  <a:srgbClr val="990033"/>
                </a:solidFill>
                <a:latin typeface="Verdana" panose="020B0604030504040204" pitchFamily="34" charset="0"/>
                <a:ea typeface="Verdana" panose="020B0604030504040204" pitchFamily="34" charset="0"/>
              </a:rPr>
              <a:t> za </a:t>
            </a:r>
            <a:r>
              <a:rPr lang="sl-SI" sz="1600" dirty="0" err="1">
                <a:solidFill>
                  <a:srgbClr val="990033"/>
                </a:solidFill>
                <a:latin typeface="Verdana" panose="020B0604030504040204" pitchFamily="34" charset="0"/>
                <a:ea typeface="Verdana" panose="020B0604030504040204" pitchFamily="34" charset="0"/>
              </a:rPr>
              <a:t>tumačenje</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Kolektivnog</a:t>
            </a:r>
            <a:r>
              <a:rPr lang="sl-SI" sz="1600" dirty="0">
                <a:solidFill>
                  <a:srgbClr val="990033"/>
                </a:solidFill>
                <a:latin typeface="Verdana" panose="020B0604030504040204" pitchFamily="34" charset="0"/>
                <a:ea typeface="Verdana" panose="020B0604030504040204" pitchFamily="34" charset="0"/>
              </a:rPr>
              <a:t> ugovora za </a:t>
            </a:r>
            <a:r>
              <a:rPr lang="sl-SI" sz="1600" dirty="0" err="1">
                <a:solidFill>
                  <a:srgbClr val="990033"/>
                </a:solidFill>
                <a:latin typeface="Verdana" panose="020B0604030504040204" pitchFamily="34" charset="0"/>
                <a:ea typeface="Verdana" panose="020B0604030504040204" pitchFamily="34" charset="0"/>
              </a:rPr>
              <a:t>djelatnost</a:t>
            </a:r>
            <a:r>
              <a:rPr lang="sl-SI" sz="1600" dirty="0">
                <a:solidFill>
                  <a:srgbClr val="990033"/>
                </a:solidFill>
                <a:latin typeface="Verdana" panose="020B0604030504040204" pitchFamily="34" charset="0"/>
                <a:ea typeface="Verdana" panose="020B0604030504040204" pitchFamily="34" charset="0"/>
              </a:rPr>
              <a:t> trgovine). </a:t>
            </a:r>
          </a:p>
          <a:p>
            <a:pPr marL="0" indent="0">
              <a:buNone/>
            </a:pPr>
            <a:endParaRPr lang="sl-SI" sz="1600" dirty="0"/>
          </a:p>
          <a:p>
            <a:endParaRPr lang="sl-SI" sz="1400" dirty="0"/>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a:spcBef>
                <a:spcPts val="0"/>
              </a:spcBef>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a:xfrm>
            <a:off x="0" y="6464808"/>
            <a:ext cx="12192000" cy="393191"/>
          </a:xfrm>
        </p:spPr>
        <p:txBody>
          <a:bodyPr/>
          <a:lstStyle/>
          <a:p>
            <a:pPr algn="just"/>
            <a:r>
              <a:rPr lang="sl-SI" dirty="0"/>
              <a:t>Projekt »</a:t>
            </a:r>
            <a:r>
              <a:rPr lang="sl-SI" dirty="0" err="1"/>
              <a:t>TRGOVIKO</a:t>
            </a:r>
            <a:r>
              <a:rPr lang="sl-SI" dirty="0"/>
              <a:t> nas povezuje« sofinancirata Republika Slovenija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1057131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010912"/>
          </a:xfrm>
        </p:spPr>
        <p:txBody>
          <a:bodyPr>
            <a:noAutofit/>
          </a:bodyPr>
          <a:lstStyle/>
          <a:p>
            <a:pPr marL="0" lvl="1" indent="0">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Analiza kolektivnih pogodb trgovine</a:t>
            </a:r>
          </a:p>
          <a:p>
            <a:pPr marL="0" indent="0">
              <a:buNone/>
            </a:pPr>
            <a:endParaRPr lang="sl-SI" sz="1600" b="1" dirty="0">
              <a:solidFill>
                <a:srgbClr val="990033"/>
              </a:solidFill>
              <a:latin typeface="Verdana" panose="020B0604030504040204" pitchFamily="34" charset="0"/>
              <a:ea typeface="Verdana" panose="020B0604030504040204" pitchFamily="34" charset="0"/>
            </a:endParaRPr>
          </a:p>
          <a:p>
            <a:pPr marL="0" indent="0">
              <a:buNone/>
            </a:pPr>
            <a:r>
              <a:rPr lang="sl-SI" sz="1600" b="1" dirty="0">
                <a:solidFill>
                  <a:srgbClr val="990033"/>
                </a:solidFill>
                <a:latin typeface="Verdana" panose="020B0604030504040204" pitchFamily="34" charset="0"/>
                <a:ea typeface="Verdana" panose="020B0604030504040204" pitchFamily="34" charset="0"/>
              </a:rPr>
              <a:t>Republika Avstrija </a:t>
            </a:r>
          </a:p>
          <a:p>
            <a:pPr marL="0" indent="0" algn="just">
              <a:buNone/>
            </a:pPr>
            <a:r>
              <a:rPr lang="sl-SI" sz="1600" dirty="0">
                <a:solidFill>
                  <a:srgbClr val="990033"/>
                </a:solidFill>
                <a:latin typeface="Verdana" panose="020B0604030504040204" pitchFamily="34" charset="0"/>
                <a:ea typeface="Verdana" panose="020B0604030504040204" pitchFamily="34" charset="0"/>
              </a:rPr>
              <a:t>V Avstriji so delovna razmerja urejena z </a:t>
            </a:r>
            <a:r>
              <a:rPr lang="sl-SI" sz="1600" b="1" dirty="0">
                <a:solidFill>
                  <a:srgbClr val="990033"/>
                </a:solidFill>
                <a:latin typeface="Verdana" panose="020B0604030504040204" pitchFamily="34" charset="0"/>
                <a:ea typeface="Verdana" panose="020B0604030504040204" pitchFamily="34" charset="0"/>
              </a:rPr>
              <a:t>zveznimi zakoni</a:t>
            </a:r>
            <a:r>
              <a:rPr lang="sl-SI" sz="1600" dirty="0">
                <a:solidFill>
                  <a:srgbClr val="990033"/>
                </a:solidFill>
                <a:latin typeface="Verdana" panose="020B0604030504040204" pitchFamily="34" charset="0"/>
                <a:ea typeface="Verdana" panose="020B0604030504040204" pitchFamily="34" charset="0"/>
              </a:rPr>
              <a:t> in </a:t>
            </a:r>
            <a:r>
              <a:rPr lang="sl-SI" sz="1600" b="1" dirty="0">
                <a:solidFill>
                  <a:srgbClr val="990033"/>
                </a:solidFill>
                <a:latin typeface="Verdana" panose="020B0604030504040204" pitchFamily="34" charset="0"/>
                <a:ea typeface="Verdana" panose="020B0604030504040204" pitchFamily="34" charset="0"/>
              </a:rPr>
              <a:t>kolektivnimi pogodbami</a:t>
            </a:r>
            <a:r>
              <a:rPr lang="sl-SI" sz="1600" dirty="0">
                <a:solidFill>
                  <a:srgbClr val="990033"/>
                </a:solidFill>
                <a:latin typeface="Verdana" panose="020B0604030504040204" pitchFamily="34" charset="0"/>
                <a:ea typeface="Verdana" panose="020B0604030504040204" pitchFamily="34" charset="0"/>
              </a:rPr>
              <a:t>, pri čemer imajo </a:t>
            </a:r>
            <a:r>
              <a:rPr lang="sl-SI" sz="1600" b="1" dirty="0">
                <a:solidFill>
                  <a:srgbClr val="990033"/>
                </a:solidFill>
                <a:latin typeface="Verdana" panose="020B0604030504040204" pitchFamily="34" charset="0"/>
                <a:ea typeface="Verdana" panose="020B0604030504040204" pitchFamily="34" charset="0"/>
              </a:rPr>
              <a:t>kolektivne pogodbe v praksi pomembno vlogo</a:t>
            </a:r>
            <a:r>
              <a:rPr lang="sl-SI" sz="1600" dirty="0">
                <a:solidFill>
                  <a:srgbClr val="990033"/>
                </a:solidFill>
                <a:latin typeface="Verdana" panose="020B0604030504040204" pitchFamily="34" charset="0"/>
                <a:ea typeface="Verdana" panose="020B0604030504040204" pitchFamily="34" charset="0"/>
              </a:rPr>
              <a:t>. Temeljni zakonski okvir predstavljajo zlasti </a:t>
            </a:r>
            <a:r>
              <a:rPr lang="sl-SI" sz="1600" b="1" dirty="0">
                <a:solidFill>
                  <a:srgbClr val="990033"/>
                </a:solidFill>
                <a:latin typeface="Verdana" panose="020B0604030504040204" pitchFamily="34" charset="0"/>
                <a:ea typeface="Verdana" panose="020B0604030504040204" pitchFamily="34" charset="0"/>
              </a:rPr>
              <a:t>Zakon o delu </a:t>
            </a:r>
            <a:r>
              <a:rPr lang="sl-SI" sz="1600" dirty="0">
                <a:solidFill>
                  <a:srgbClr val="990033"/>
                </a:solidFill>
                <a:latin typeface="Verdana" panose="020B0604030504040204" pitchFamily="34" charset="0"/>
                <a:ea typeface="Verdana" panose="020B0604030504040204" pitchFamily="34" charset="0"/>
              </a:rPr>
              <a:t>(</a:t>
            </a:r>
            <a:r>
              <a:rPr lang="sl-SI" sz="1600" dirty="0" err="1">
                <a:solidFill>
                  <a:srgbClr val="990033"/>
                </a:solidFill>
                <a:latin typeface="Verdana" panose="020B0604030504040204" pitchFamily="34" charset="0"/>
                <a:ea typeface="Verdana" panose="020B0604030504040204" pitchFamily="34" charset="0"/>
              </a:rPr>
              <a:t>Arbeitszeitgesetz</a:t>
            </a:r>
            <a:r>
              <a:rPr lang="sl-SI" sz="1600" dirty="0">
                <a:solidFill>
                  <a:srgbClr val="990033"/>
                </a:solidFill>
                <a:latin typeface="Verdana" panose="020B0604030504040204" pitchFamily="34" charset="0"/>
                <a:ea typeface="Verdana" panose="020B0604030504040204" pitchFamily="34" charset="0"/>
              </a:rPr>
              <a:t>), </a:t>
            </a:r>
            <a:r>
              <a:rPr lang="sl-SI" sz="1600" b="1" dirty="0">
                <a:solidFill>
                  <a:srgbClr val="990033"/>
                </a:solidFill>
                <a:latin typeface="Verdana" panose="020B0604030504040204" pitchFamily="34" charset="0"/>
                <a:ea typeface="Verdana" panose="020B0604030504040204" pitchFamily="34" charset="0"/>
              </a:rPr>
              <a:t>Zakon o delovnem času </a:t>
            </a:r>
            <a:r>
              <a:rPr lang="sl-SI" sz="1600" dirty="0">
                <a:solidFill>
                  <a:srgbClr val="990033"/>
                </a:solidFill>
                <a:latin typeface="Verdana" panose="020B0604030504040204" pitchFamily="34" charset="0"/>
                <a:ea typeface="Verdana" panose="020B0604030504040204" pitchFamily="34" charset="0"/>
              </a:rPr>
              <a:t>(</a:t>
            </a:r>
            <a:r>
              <a:rPr lang="sl-SI" sz="1600" dirty="0" err="1">
                <a:solidFill>
                  <a:srgbClr val="990033"/>
                </a:solidFill>
                <a:latin typeface="Verdana" panose="020B0604030504040204" pitchFamily="34" charset="0"/>
                <a:ea typeface="Verdana" panose="020B0604030504040204" pitchFamily="34" charset="0"/>
              </a:rPr>
              <a:t>Arbeitszeitgesetz</a:t>
            </a:r>
            <a:r>
              <a:rPr lang="sl-SI" sz="1600" dirty="0">
                <a:solidFill>
                  <a:srgbClr val="990033"/>
                </a:solidFill>
                <a:latin typeface="Verdana" panose="020B0604030504040204" pitchFamily="34" charset="0"/>
                <a:ea typeface="Verdana" panose="020B0604030504040204" pitchFamily="34" charset="0"/>
              </a:rPr>
              <a:t>), </a:t>
            </a:r>
            <a:r>
              <a:rPr lang="sl-SI" sz="1600" b="1" dirty="0">
                <a:solidFill>
                  <a:srgbClr val="990033"/>
                </a:solidFill>
                <a:latin typeface="Verdana" panose="020B0604030504040204" pitchFamily="34" charset="0"/>
                <a:ea typeface="Verdana" panose="020B0604030504040204" pitchFamily="34" charset="0"/>
              </a:rPr>
              <a:t>Zakon o dopustu</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Urlaubsgesetz</a:t>
            </a:r>
            <a:r>
              <a:rPr lang="sl-SI" sz="1600" dirty="0">
                <a:solidFill>
                  <a:srgbClr val="990033"/>
                </a:solidFill>
                <a:latin typeface="Verdana" panose="020B0604030504040204" pitchFamily="34" charset="0"/>
                <a:ea typeface="Verdana" panose="020B0604030504040204" pitchFamily="34" charset="0"/>
              </a:rPr>
              <a:t>) ter drugi zvezni predpisi, ki veljajo enotno za celotno državo in določajo minimalne pravice delavcev in obveznosti delodajalcev v delovnih razmerjih. </a:t>
            </a:r>
            <a:r>
              <a:rPr lang="sl-SI" sz="1600" b="1" dirty="0">
                <a:solidFill>
                  <a:srgbClr val="990033"/>
                </a:solidFill>
                <a:latin typeface="Verdana" panose="020B0604030504040204" pitchFamily="34" charset="0"/>
                <a:ea typeface="Verdana" panose="020B0604030504040204" pitchFamily="34" charset="0"/>
              </a:rPr>
              <a:t>Določb veljavne kolektivne pogodbe</a:t>
            </a:r>
            <a:r>
              <a:rPr lang="sl-SI" sz="1600" dirty="0">
                <a:solidFill>
                  <a:srgbClr val="990033"/>
                </a:solidFill>
                <a:latin typeface="Verdana" panose="020B0604030504040204" pitchFamily="34" charset="0"/>
                <a:ea typeface="Verdana" panose="020B0604030504040204" pitchFamily="34" charset="0"/>
              </a:rPr>
              <a:t>, kolikor urejajo pravice in obveznosti iz delovnega razmerja, </a:t>
            </a:r>
            <a:r>
              <a:rPr lang="sl-SI" sz="1600" b="1" dirty="0">
                <a:solidFill>
                  <a:srgbClr val="990033"/>
                </a:solidFill>
                <a:latin typeface="Verdana" panose="020B0604030504040204" pitchFamily="34" charset="0"/>
                <a:ea typeface="Verdana" panose="020B0604030504040204" pitchFamily="34" charset="0"/>
              </a:rPr>
              <a:t>ni mogoče razveljaviti ali omejiti s pogodbo o zaposlitvi</a:t>
            </a:r>
            <a:r>
              <a:rPr lang="sl-SI" sz="1600" dirty="0">
                <a:solidFill>
                  <a:srgbClr val="990033"/>
                </a:solidFill>
                <a:latin typeface="Verdana" panose="020B0604030504040204" pitchFamily="34" charset="0"/>
                <a:ea typeface="Verdana" panose="020B0604030504040204" pitchFamily="34" charset="0"/>
              </a:rPr>
              <a:t>. Posamezni dogovori so dopustni </a:t>
            </a:r>
            <a:r>
              <a:rPr lang="sl-SI" sz="1600" b="1" dirty="0">
                <a:solidFill>
                  <a:srgbClr val="990033"/>
                </a:solidFill>
                <a:latin typeface="Verdana" panose="020B0604030504040204" pitchFamily="34" charset="0"/>
                <a:ea typeface="Verdana" panose="020B0604030504040204" pitchFamily="34" charset="0"/>
              </a:rPr>
              <a:t>le, če jih kolektivna pogodba izrecno dopušča oziroma če so za delavca ugodnejši ali urejajo vprašanja, ki v kolektivni pogodbi niso urejena. </a:t>
            </a:r>
          </a:p>
          <a:p>
            <a:pPr marL="0" indent="0" algn="just">
              <a:buNone/>
            </a:pPr>
            <a:r>
              <a:rPr lang="sl-SI" sz="1600" dirty="0">
                <a:solidFill>
                  <a:srgbClr val="990033"/>
                </a:solidFill>
                <a:latin typeface="Verdana" panose="020B0604030504040204" pitchFamily="34" charset="0"/>
                <a:ea typeface="Verdana" panose="020B0604030504040204" pitchFamily="34" charset="0"/>
              </a:rPr>
              <a:t>V dejavnosti trgovine so delovni pogoji urejeni s </a:t>
            </a:r>
            <a:r>
              <a:rPr lang="sl-SI" sz="1600" b="1" dirty="0">
                <a:solidFill>
                  <a:srgbClr val="990033"/>
                </a:solidFill>
                <a:latin typeface="Verdana" panose="020B0604030504040204" pitchFamily="34" charset="0"/>
                <a:ea typeface="Verdana" panose="020B0604030504040204" pitchFamily="34" charset="0"/>
              </a:rPr>
              <a:t>Kolektivno pogodbo za zaposlene in vajence v trgovskih podjetjih</a:t>
            </a:r>
            <a:r>
              <a:rPr lang="sl-SI" sz="1600" dirty="0">
                <a:solidFill>
                  <a:srgbClr val="990033"/>
                </a:solidFill>
                <a:latin typeface="Verdana" panose="020B0604030504040204" pitchFamily="34" charset="0"/>
                <a:ea typeface="Verdana" panose="020B0604030504040204" pitchFamily="34" charset="0"/>
              </a:rPr>
              <a:t>, ki </a:t>
            </a:r>
            <a:r>
              <a:rPr lang="sl-SI" sz="1600" b="1" dirty="0">
                <a:solidFill>
                  <a:srgbClr val="990033"/>
                </a:solidFill>
                <a:latin typeface="Verdana" panose="020B0604030504040204" pitchFamily="34" charset="0"/>
                <a:ea typeface="Verdana" panose="020B0604030504040204" pitchFamily="34" charset="0"/>
              </a:rPr>
              <a:t>velja za celotno ozemlje Avstrije</a:t>
            </a:r>
            <a:r>
              <a:rPr lang="sl-SI" sz="1600" dirty="0">
                <a:solidFill>
                  <a:srgbClr val="990033"/>
                </a:solidFill>
                <a:latin typeface="Verdana" panose="020B0604030504040204" pitchFamily="34" charset="0"/>
                <a:ea typeface="Verdana" panose="020B0604030504040204" pitchFamily="34" charset="0"/>
              </a:rPr>
              <a:t>. Ta kolektivna pogodba </a:t>
            </a:r>
            <a:r>
              <a:rPr lang="sl-SI" sz="1600" b="1" dirty="0">
                <a:solidFill>
                  <a:srgbClr val="990033"/>
                </a:solidFill>
                <a:latin typeface="Verdana" panose="020B0604030504040204" pitchFamily="34" charset="0"/>
                <a:ea typeface="Verdana" panose="020B0604030504040204" pitchFamily="34" charset="0"/>
              </a:rPr>
              <a:t>velja za </a:t>
            </a:r>
            <a:r>
              <a:rPr lang="sl-SI" sz="1600" dirty="0">
                <a:solidFill>
                  <a:srgbClr val="990033"/>
                </a:solidFill>
                <a:latin typeface="Verdana" panose="020B0604030504040204" pitchFamily="34" charset="0"/>
                <a:ea typeface="Verdana" panose="020B0604030504040204" pitchFamily="34" charset="0"/>
              </a:rPr>
              <a:t>vsa podjetja oziroma </a:t>
            </a:r>
            <a:r>
              <a:rPr lang="sl-SI" sz="1600" b="1" dirty="0">
                <a:solidFill>
                  <a:srgbClr val="990033"/>
                </a:solidFill>
                <a:latin typeface="Verdana" panose="020B0604030504040204" pitchFamily="34" charset="0"/>
                <a:ea typeface="Verdana" panose="020B0604030504040204" pitchFamily="34" charset="0"/>
              </a:rPr>
              <a:t>delodajalce, ki pripadajo trgovinski panogi pri Gospodarski zbornici Avstrije in za vse zaposlene, vajence, obvezne praktikante in pripravnike. </a:t>
            </a:r>
          </a:p>
          <a:p>
            <a:endParaRPr lang="sl-SI" sz="1600" dirty="0"/>
          </a:p>
          <a:p>
            <a:endParaRPr lang="sl-SI" sz="1600" dirty="0"/>
          </a:p>
          <a:p>
            <a:endParaRPr lang="sl-SI" sz="1600" dirty="0"/>
          </a:p>
          <a:p>
            <a:endParaRPr lang="sl-SI" sz="1400" dirty="0"/>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a:spcBef>
                <a:spcPts val="0"/>
              </a:spcBef>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a:xfrm>
            <a:off x="0" y="6464808"/>
            <a:ext cx="12192000" cy="393191"/>
          </a:xfrm>
        </p:spPr>
        <p:txBody>
          <a:bodyPr/>
          <a:lstStyle/>
          <a:p>
            <a:pPr algn="just"/>
            <a:r>
              <a:rPr lang="sl-SI" dirty="0"/>
              <a:t>Projekt »</a:t>
            </a:r>
            <a:r>
              <a:rPr lang="sl-SI" dirty="0" err="1"/>
              <a:t>TRGOVIKO</a:t>
            </a:r>
            <a:r>
              <a:rPr lang="sl-SI" dirty="0"/>
              <a:t> nas povezuje« sofinancirata Republika Slovenija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1191196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129784"/>
          </a:xfrm>
        </p:spPr>
        <p:txBody>
          <a:bodyPr>
            <a:noAutofit/>
          </a:bodyPr>
          <a:lstStyle/>
          <a:p>
            <a:pPr marL="0" lvl="1" indent="0">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Analiza kolektivnih pogodb trgovine</a:t>
            </a:r>
          </a:p>
          <a:p>
            <a:pPr marL="0" indent="0">
              <a:buNone/>
            </a:pPr>
            <a:endParaRPr lang="sl-SI" sz="1600" b="1" dirty="0">
              <a:solidFill>
                <a:srgbClr val="990033"/>
              </a:solidFill>
              <a:latin typeface="Verdana" panose="020B0604030504040204" pitchFamily="34" charset="0"/>
              <a:ea typeface="Verdana" panose="020B0604030504040204" pitchFamily="34" charset="0"/>
            </a:endParaRPr>
          </a:p>
          <a:p>
            <a:pPr marL="0" indent="0">
              <a:buNone/>
            </a:pPr>
            <a:r>
              <a:rPr lang="sl-SI" sz="1600" b="1" dirty="0">
                <a:solidFill>
                  <a:srgbClr val="990033"/>
                </a:solidFill>
                <a:latin typeface="Verdana" panose="020B0604030504040204" pitchFamily="34" charset="0"/>
                <a:ea typeface="Verdana" panose="020B0604030504040204" pitchFamily="34" charset="0"/>
              </a:rPr>
              <a:t>Republika Italija </a:t>
            </a:r>
            <a:endParaRPr lang="sl-SI" sz="1600" dirty="0"/>
          </a:p>
          <a:p>
            <a:pPr marL="0" indent="0" algn="just">
              <a:buNone/>
            </a:pPr>
            <a:r>
              <a:rPr lang="sl-SI" sz="1400" dirty="0">
                <a:solidFill>
                  <a:srgbClr val="990033"/>
                </a:solidFill>
                <a:latin typeface="Verdana" panose="020B0604030504040204" pitchFamily="34" charset="0"/>
                <a:ea typeface="Verdana" panose="020B0604030504040204" pitchFamily="34" charset="0"/>
              </a:rPr>
              <a:t>V Italiji pri sindikalnem zastopanju zaradi pluralizma in svobode pristopanja obstaja </a:t>
            </a:r>
            <a:r>
              <a:rPr lang="sl-SI" sz="1400" b="1" dirty="0">
                <a:solidFill>
                  <a:srgbClr val="990033"/>
                </a:solidFill>
                <a:latin typeface="Verdana" panose="020B0604030504040204" pitchFamily="34" charset="0"/>
                <a:ea typeface="Verdana" panose="020B0604030504040204" pitchFamily="34" charset="0"/>
              </a:rPr>
              <a:t>več kot tisoč kolektivnih pogodb na nacionalni ravni za področje dela</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t.i</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Contratto</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Collettivo</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Nazionale</a:t>
            </a:r>
            <a:r>
              <a:rPr lang="sl-SI" sz="1400" dirty="0">
                <a:solidFill>
                  <a:srgbClr val="990033"/>
                </a:solidFill>
                <a:latin typeface="Verdana" panose="020B0604030504040204" pitchFamily="34" charset="0"/>
                <a:ea typeface="Verdana" panose="020B0604030504040204" pitchFamily="34" charset="0"/>
              </a:rPr>
              <a:t> di </a:t>
            </a:r>
            <a:r>
              <a:rPr lang="sl-SI" sz="1400" dirty="0" err="1">
                <a:solidFill>
                  <a:srgbClr val="990033"/>
                </a:solidFill>
                <a:latin typeface="Verdana" panose="020B0604030504040204" pitchFamily="34" charset="0"/>
                <a:ea typeface="Verdana" panose="020B0604030504040204" pitchFamily="34" charset="0"/>
              </a:rPr>
              <a:t>Lavoro</a:t>
            </a:r>
            <a:r>
              <a:rPr lang="sl-SI" sz="1400" dirty="0">
                <a:solidFill>
                  <a:srgbClr val="990033"/>
                </a:solidFill>
                <a:latin typeface="Verdana" panose="020B0604030504040204" pitchFamily="34" charset="0"/>
                <a:ea typeface="Verdana" panose="020B0604030504040204" pitchFamily="34" charset="0"/>
              </a:rPr>
              <a:t>« (v nadaljevanju: »</a:t>
            </a:r>
            <a:r>
              <a:rPr lang="sl-SI" sz="1400" dirty="0" err="1">
                <a:solidFill>
                  <a:srgbClr val="990033"/>
                </a:solidFill>
                <a:latin typeface="Verdana" panose="020B0604030504040204" pitchFamily="34" charset="0"/>
                <a:ea typeface="Verdana" panose="020B0604030504040204" pitchFamily="34" charset="0"/>
              </a:rPr>
              <a:t>CCNL</a:t>
            </a:r>
            <a:r>
              <a:rPr lang="sl-SI" sz="1400" dirty="0">
                <a:solidFill>
                  <a:srgbClr val="990033"/>
                </a:solidFill>
                <a:latin typeface="Verdana" panose="020B0604030504040204" pitchFamily="34" charset="0"/>
                <a:ea typeface="Verdana" panose="020B0604030504040204" pitchFamily="34" charset="0"/>
              </a:rPr>
              <a:t>«). Uporaba </a:t>
            </a:r>
            <a:r>
              <a:rPr lang="sl-SI" sz="1400" dirty="0" err="1">
                <a:solidFill>
                  <a:srgbClr val="990033"/>
                </a:solidFill>
                <a:latin typeface="Verdana" panose="020B0604030504040204" pitchFamily="34" charset="0"/>
                <a:ea typeface="Verdana" panose="020B0604030504040204" pitchFamily="34" charset="0"/>
              </a:rPr>
              <a:t>CCNL</a:t>
            </a:r>
            <a:r>
              <a:rPr lang="sl-SI" sz="1400" dirty="0">
                <a:solidFill>
                  <a:srgbClr val="990033"/>
                </a:solidFill>
                <a:latin typeface="Verdana" panose="020B0604030504040204" pitchFamily="34" charset="0"/>
                <a:ea typeface="Verdana" panose="020B0604030504040204" pitchFamily="34" charset="0"/>
              </a:rPr>
              <a:t> ni obvezna, kar pomeni, da lahko </a:t>
            </a:r>
            <a:r>
              <a:rPr lang="sl-SI" sz="1400" b="1" dirty="0">
                <a:solidFill>
                  <a:srgbClr val="990033"/>
                </a:solidFill>
                <a:latin typeface="Verdana" panose="020B0604030504040204" pitchFamily="34" charset="0"/>
                <a:ea typeface="Verdana" panose="020B0604030504040204" pitchFamily="34" charset="0"/>
              </a:rPr>
              <a:t>vsako podjetje prosto izbere kolektivno pogodbo, h kateri želi pristopiti</a:t>
            </a:r>
            <a:r>
              <a:rPr lang="sl-SI" sz="1400" dirty="0">
                <a:solidFill>
                  <a:srgbClr val="990033"/>
                </a:solidFill>
                <a:latin typeface="Verdana" panose="020B0604030504040204" pitchFamily="34" charset="0"/>
                <a:ea typeface="Verdana" panose="020B0604030504040204" pitchFamily="34" charset="0"/>
              </a:rPr>
              <a:t>, lahko pa se tudi </a:t>
            </a:r>
            <a:r>
              <a:rPr lang="sl-SI" sz="1400" b="1" dirty="0">
                <a:solidFill>
                  <a:srgbClr val="990033"/>
                </a:solidFill>
                <a:latin typeface="Verdana" panose="020B0604030504040204" pitchFamily="34" charset="0"/>
                <a:ea typeface="Verdana" panose="020B0604030504040204" pitchFamily="34" charset="0"/>
              </a:rPr>
              <a:t>odloči, da ne uporablja nobene kolektivne pogodbe </a:t>
            </a:r>
            <a:r>
              <a:rPr lang="sl-SI" sz="1400" dirty="0">
                <a:solidFill>
                  <a:srgbClr val="990033"/>
                </a:solidFill>
                <a:latin typeface="Verdana" panose="020B0604030504040204" pitchFamily="34" charset="0"/>
                <a:ea typeface="Verdana" panose="020B0604030504040204" pitchFamily="34" charset="0"/>
              </a:rPr>
              <a:t>in namesto tega sklene podjetniško kolektivno pogodbo, kar je redkejša praksa. </a:t>
            </a:r>
            <a:r>
              <a:rPr lang="sl-SI" sz="1400" b="1" dirty="0">
                <a:solidFill>
                  <a:srgbClr val="990033"/>
                </a:solidFill>
                <a:latin typeface="Verdana" panose="020B0604030504040204" pitchFamily="34" charset="0"/>
                <a:ea typeface="Verdana" panose="020B0604030504040204" pitchFamily="34" charset="0"/>
              </a:rPr>
              <a:t>Z včlanitvijo v delodajalska združenja podjetja postanejo zavezana uporabi kolektivne pogodbe, ki jo je to združenje sklenilo</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CCNL</a:t>
            </a:r>
            <a:r>
              <a:rPr lang="sl-SI" sz="1400" dirty="0">
                <a:solidFill>
                  <a:srgbClr val="990033"/>
                </a:solidFill>
                <a:latin typeface="Verdana" panose="020B0604030504040204" pitchFamily="34" charset="0"/>
                <a:ea typeface="Verdana" panose="020B0604030504040204" pitchFamily="34" charset="0"/>
              </a:rPr>
              <a:t> se </a:t>
            </a:r>
            <a:r>
              <a:rPr lang="sl-SI" sz="1400" b="1" dirty="0">
                <a:solidFill>
                  <a:srgbClr val="990033"/>
                </a:solidFill>
                <a:latin typeface="Verdana" panose="020B0604030504040204" pitchFamily="34" charset="0"/>
                <a:ea typeface="Verdana" panose="020B0604030504040204" pitchFamily="34" charset="0"/>
              </a:rPr>
              <a:t>praviloma sklepajo in obnavljajo za obdobje treh let</a:t>
            </a:r>
            <a:r>
              <a:rPr lang="sl-SI" sz="1400" dirty="0">
                <a:solidFill>
                  <a:srgbClr val="990033"/>
                </a:solidFill>
                <a:latin typeface="Verdana" panose="020B0604030504040204" pitchFamily="34" charset="0"/>
                <a:ea typeface="Verdana" panose="020B0604030504040204" pitchFamily="34" charset="0"/>
              </a:rPr>
              <a:t>, ob soglasju socialnih partnerjev pa je mogoča tudi pogostejša obnova. Kolektivne pogodbe na </a:t>
            </a:r>
            <a:r>
              <a:rPr lang="sl-SI" sz="1400" dirty="0" err="1">
                <a:solidFill>
                  <a:srgbClr val="990033"/>
                </a:solidFill>
                <a:latin typeface="Verdana" panose="020B0604030504040204" pitchFamily="34" charset="0"/>
                <a:ea typeface="Verdana" panose="020B0604030504040204" pitchFamily="34" charset="0"/>
              </a:rPr>
              <a:t>podnacionalni</a:t>
            </a:r>
            <a:r>
              <a:rPr lang="sl-SI" sz="1400" dirty="0">
                <a:solidFill>
                  <a:srgbClr val="990033"/>
                </a:solidFill>
                <a:latin typeface="Verdana" panose="020B0604030504040204" pitchFamily="34" charset="0"/>
                <a:ea typeface="Verdana" panose="020B0604030504040204" pitchFamily="34" charset="0"/>
              </a:rPr>
              <a:t>, regionalni ali lokalni ravni so razmeroma redke in praviloma nimajo obvezne veljave, razen če jih sklene delodajalsko združenje, katerega član je podjetje. Pogosteje so regionalne posebnosti urejene neposredno v posamezni </a:t>
            </a:r>
            <a:r>
              <a:rPr lang="sl-SI" sz="1400" dirty="0" err="1">
                <a:solidFill>
                  <a:srgbClr val="990033"/>
                </a:solidFill>
                <a:latin typeface="Verdana" panose="020B0604030504040204" pitchFamily="34" charset="0"/>
                <a:ea typeface="Verdana" panose="020B0604030504040204" pitchFamily="34" charset="0"/>
              </a:rPr>
              <a:t>CCNL</a:t>
            </a:r>
            <a:r>
              <a:rPr lang="sl-SI" sz="1400" dirty="0">
                <a:solidFill>
                  <a:srgbClr val="990033"/>
                </a:solidFill>
                <a:latin typeface="Verdana" panose="020B0604030504040204" pitchFamily="34" charset="0"/>
                <a:ea typeface="Verdana" panose="020B0604030504040204" pitchFamily="34" charset="0"/>
              </a:rPr>
              <a:t>. </a:t>
            </a:r>
          </a:p>
          <a:p>
            <a:pPr marL="0" indent="0" algn="just">
              <a:buNone/>
            </a:pPr>
            <a:r>
              <a:rPr lang="sl-SI" sz="1400" dirty="0">
                <a:solidFill>
                  <a:srgbClr val="990033"/>
                </a:solidFill>
                <a:latin typeface="Verdana" panose="020B0604030504040204" pitchFamily="34" charset="0"/>
                <a:ea typeface="Verdana" panose="020B0604030504040204" pitchFamily="34" charset="0"/>
              </a:rPr>
              <a:t>V trgovinski panogi je veljavnih več deset kolektivnih pogodb za področje dela, najbolj razširjeni sta Nacionalna kolektivna pogodba za zaposlene v podjetjih terciarnega sektorja distribucije in storitev (</a:t>
            </a:r>
            <a:r>
              <a:rPr lang="sl-SI" sz="1400" dirty="0" err="1">
                <a:solidFill>
                  <a:srgbClr val="990033"/>
                </a:solidFill>
                <a:latin typeface="Verdana" panose="020B0604030504040204" pitchFamily="34" charset="0"/>
                <a:ea typeface="Verdana" panose="020B0604030504040204" pitchFamily="34" charset="0"/>
              </a:rPr>
              <a:t>Contratto</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Collettivo</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Nazionale</a:t>
            </a:r>
            <a:r>
              <a:rPr lang="sl-SI" sz="1400" dirty="0">
                <a:solidFill>
                  <a:srgbClr val="990033"/>
                </a:solidFill>
                <a:latin typeface="Verdana" panose="020B0604030504040204" pitchFamily="34" charset="0"/>
                <a:ea typeface="Verdana" panose="020B0604030504040204" pitchFamily="34" charset="0"/>
              </a:rPr>
              <a:t> di </a:t>
            </a:r>
            <a:r>
              <a:rPr lang="sl-SI" sz="1400" dirty="0" err="1">
                <a:solidFill>
                  <a:srgbClr val="990033"/>
                </a:solidFill>
                <a:latin typeface="Verdana" panose="020B0604030504040204" pitchFamily="34" charset="0"/>
                <a:ea typeface="Verdana" panose="020B0604030504040204" pitchFamily="34" charset="0"/>
              </a:rPr>
              <a:t>lavoro</a:t>
            </a:r>
            <a:r>
              <a:rPr lang="sl-SI" sz="1400" dirty="0">
                <a:solidFill>
                  <a:srgbClr val="990033"/>
                </a:solidFill>
                <a:latin typeface="Verdana" panose="020B0604030504040204" pitchFamily="34" charset="0"/>
                <a:ea typeface="Verdana" panose="020B0604030504040204" pitchFamily="34" charset="0"/>
              </a:rPr>
              <a:t> per i </a:t>
            </a:r>
            <a:r>
              <a:rPr lang="sl-SI" sz="1400" dirty="0" err="1">
                <a:solidFill>
                  <a:srgbClr val="990033"/>
                </a:solidFill>
                <a:latin typeface="Verdana" panose="020B0604030504040204" pitchFamily="34" charset="0"/>
                <a:ea typeface="Verdana" panose="020B0604030504040204" pitchFamily="34" charset="0"/>
              </a:rPr>
              <a:t>dipendenti</a:t>
            </a:r>
            <a:r>
              <a:rPr lang="sl-SI" sz="1400" dirty="0">
                <a:solidFill>
                  <a:srgbClr val="990033"/>
                </a:solidFill>
                <a:latin typeface="Verdana" panose="020B0604030504040204" pitchFamily="34" charset="0"/>
                <a:ea typeface="Verdana" panose="020B0604030504040204" pitchFamily="34" charset="0"/>
              </a:rPr>
              <a:t> da </a:t>
            </a:r>
            <a:r>
              <a:rPr lang="sl-SI" sz="1400" dirty="0" err="1">
                <a:solidFill>
                  <a:srgbClr val="990033"/>
                </a:solidFill>
                <a:latin typeface="Verdana" panose="020B0604030504040204" pitchFamily="34" charset="0"/>
                <a:ea typeface="Verdana" panose="020B0604030504040204" pitchFamily="34" charset="0"/>
              </a:rPr>
              <a:t>aziende</a:t>
            </a:r>
            <a:r>
              <a:rPr lang="sl-SI" sz="1400" dirty="0">
                <a:solidFill>
                  <a:srgbClr val="990033"/>
                </a:solidFill>
                <a:latin typeface="Verdana" panose="020B0604030504040204" pitchFamily="34" charset="0"/>
                <a:ea typeface="Verdana" panose="020B0604030504040204" pitchFamily="34" charset="0"/>
              </a:rPr>
              <a:t> del </a:t>
            </a:r>
            <a:r>
              <a:rPr lang="sl-SI" sz="1400" dirty="0" err="1">
                <a:solidFill>
                  <a:srgbClr val="990033"/>
                </a:solidFill>
                <a:latin typeface="Verdana" panose="020B0604030504040204" pitchFamily="34" charset="0"/>
                <a:ea typeface="Verdana" panose="020B0604030504040204" pitchFamily="34" charset="0"/>
              </a:rPr>
              <a:t>Terziario</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della</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Distribuzione</a:t>
            </a:r>
            <a:r>
              <a:rPr lang="sl-SI" sz="1400" dirty="0">
                <a:solidFill>
                  <a:srgbClr val="990033"/>
                </a:solidFill>
                <a:latin typeface="Verdana" panose="020B0604030504040204" pitchFamily="34" charset="0"/>
                <a:ea typeface="Verdana" panose="020B0604030504040204" pitchFamily="34" charset="0"/>
              </a:rPr>
              <a:t> e </a:t>
            </a:r>
            <a:r>
              <a:rPr lang="sl-SI" sz="1400" dirty="0" err="1">
                <a:solidFill>
                  <a:srgbClr val="990033"/>
                </a:solidFill>
                <a:latin typeface="Verdana" panose="020B0604030504040204" pitchFamily="34" charset="0"/>
                <a:ea typeface="Verdana" panose="020B0604030504040204" pitchFamily="34" charset="0"/>
              </a:rPr>
              <a:t>dei</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Servizi</a:t>
            </a:r>
            <a:r>
              <a:rPr lang="sl-SI" sz="1400" dirty="0">
                <a:solidFill>
                  <a:srgbClr val="990033"/>
                </a:solidFill>
                <a:latin typeface="Verdana" panose="020B0604030504040204" pitchFamily="34" charset="0"/>
                <a:ea typeface="Verdana" panose="020B0604030504040204" pitchFamily="34" charset="0"/>
              </a:rPr>
              <a:t> (v nadaljevanju: »</a:t>
            </a:r>
            <a:r>
              <a:rPr lang="sl-SI" sz="1400" dirty="0" err="1">
                <a:solidFill>
                  <a:srgbClr val="990033"/>
                </a:solidFill>
                <a:latin typeface="Verdana" panose="020B0604030504040204" pitchFamily="34" charset="0"/>
                <a:ea typeface="Verdana" panose="020B0604030504040204" pitchFamily="34" charset="0"/>
              </a:rPr>
              <a:t>Confcommercio</a:t>
            </a:r>
            <a:r>
              <a:rPr lang="sl-SI" sz="1400" dirty="0">
                <a:solidFill>
                  <a:srgbClr val="990033"/>
                </a:solidFill>
                <a:latin typeface="Verdana" panose="020B0604030504040204" pitchFamily="34" charset="0"/>
                <a:ea typeface="Verdana" panose="020B0604030504040204" pitchFamily="34" charset="0"/>
              </a:rPr>
              <a:t> CCNL«). Za podjetja z velikim obsegom poslovanja, kot npr. večje verige supermarketov, se najpogosteje uporablja Nacionalna kolektivna pogodba za zaposlene v podjetjih terciarnega sektorja distribucije in sodobnih organiziranih storitev (</a:t>
            </a:r>
            <a:r>
              <a:rPr lang="sl-SI" sz="1400" dirty="0" err="1">
                <a:solidFill>
                  <a:srgbClr val="990033"/>
                </a:solidFill>
                <a:latin typeface="Verdana" panose="020B0604030504040204" pitchFamily="34" charset="0"/>
                <a:ea typeface="Verdana" panose="020B0604030504040204" pitchFamily="34" charset="0"/>
              </a:rPr>
              <a:t>Contratto</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collettivo</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nazionale</a:t>
            </a:r>
            <a:r>
              <a:rPr lang="sl-SI" sz="1400" dirty="0">
                <a:solidFill>
                  <a:srgbClr val="990033"/>
                </a:solidFill>
                <a:latin typeface="Verdana" panose="020B0604030504040204" pitchFamily="34" charset="0"/>
                <a:ea typeface="Verdana" panose="020B0604030504040204" pitchFamily="34" charset="0"/>
              </a:rPr>
              <a:t> di </a:t>
            </a:r>
            <a:r>
              <a:rPr lang="sl-SI" sz="1400" dirty="0" err="1">
                <a:solidFill>
                  <a:srgbClr val="990033"/>
                </a:solidFill>
                <a:latin typeface="Verdana" panose="020B0604030504040204" pitchFamily="34" charset="0"/>
                <a:ea typeface="Verdana" panose="020B0604030504040204" pitchFamily="34" charset="0"/>
              </a:rPr>
              <a:t>lavoro</a:t>
            </a:r>
            <a:r>
              <a:rPr lang="sl-SI" sz="1400" dirty="0">
                <a:solidFill>
                  <a:srgbClr val="990033"/>
                </a:solidFill>
                <a:latin typeface="Verdana" panose="020B0604030504040204" pitchFamily="34" charset="0"/>
                <a:ea typeface="Verdana" panose="020B0604030504040204" pitchFamily="34" charset="0"/>
              </a:rPr>
              <a:t> per i </a:t>
            </a:r>
            <a:r>
              <a:rPr lang="sl-SI" sz="1400" dirty="0" err="1">
                <a:solidFill>
                  <a:srgbClr val="990033"/>
                </a:solidFill>
                <a:latin typeface="Verdana" panose="020B0604030504040204" pitchFamily="34" charset="0"/>
                <a:ea typeface="Verdana" panose="020B0604030504040204" pitchFamily="34" charset="0"/>
              </a:rPr>
              <a:t>dipendenti</a:t>
            </a:r>
            <a:r>
              <a:rPr lang="sl-SI" sz="1400" dirty="0">
                <a:solidFill>
                  <a:srgbClr val="990033"/>
                </a:solidFill>
                <a:latin typeface="Verdana" panose="020B0604030504040204" pitchFamily="34" charset="0"/>
                <a:ea typeface="Verdana" panose="020B0604030504040204" pitchFamily="34" charset="0"/>
              </a:rPr>
              <a:t> da </a:t>
            </a:r>
            <a:r>
              <a:rPr lang="sl-SI" sz="1400" dirty="0" err="1">
                <a:solidFill>
                  <a:srgbClr val="990033"/>
                </a:solidFill>
                <a:latin typeface="Verdana" panose="020B0604030504040204" pitchFamily="34" charset="0"/>
                <a:ea typeface="Verdana" panose="020B0604030504040204" pitchFamily="34" charset="0"/>
              </a:rPr>
              <a:t>aziende</a:t>
            </a:r>
            <a:r>
              <a:rPr lang="sl-SI" sz="1400" dirty="0">
                <a:solidFill>
                  <a:srgbClr val="990033"/>
                </a:solidFill>
                <a:latin typeface="Verdana" panose="020B0604030504040204" pitchFamily="34" charset="0"/>
                <a:ea typeface="Verdana" panose="020B0604030504040204" pitchFamily="34" charset="0"/>
              </a:rPr>
              <a:t> del </a:t>
            </a:r>
            <a:r>
              <a:rPr lang="sl-SI" sz="1400" dirty="0" err="1">
                <a:solidFill>
                  <a:srgbClr val="990033"/>
                </a:solidFill>
                <a:latin typeface="Verdana" panose="020B0604030504040204" pitchFamily="34" charset="0"/>
                <a:ea typeface="Verdana" panose="020B0604030504040204" pitchFamily="34" charset="0"/>
              </a:rPr>
              <a:t>terziario</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della</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distribuzione</a:t>
            </a:r>
            <a:r>
              <a:rPr lang="sl-SI" sz="1400" dirty="0">
                <a:solidFill>
                  <a:srgbClr val="990033"/>
                </a:solidFill>
                <a:latin typeface="Verdana" panose="020B0604030504040204" pitchFamily="34" charset="0"/>
                <a:ea typeface="Verdana" panose="020B0604030504040204" pitchFamily="34" charset="0"/>
              </a:rPr>
              <a:t> e </a:t>
            </a:r>
            <a:r>
              <a:rPr lang="sl-SI" sz="1400" dirty="0" err="1">
                <a:solidFill>
                  <a:srgbClr val="990033"/>
                </a:solidFill>
                <a:latin typeface="Verdana" panose="020B0604030504040204" pitchFamily="34" charset="0"/>
                <a:ea typeface="Verdana" panose="020B0604030504040204" pitchFamily="34" charset="0"/>
              </a:rPr>
              <a:t>dei</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servizi</a:t>
            </a:r>
            <a:r>
              <a:rPr lang="sl-SI" sz="1400" dirty="0">
                <a:solidFill>
                  <a:srgbClr val="990033"/>
                </a:solidFill>
                <a:latin typeface="Verdana" panose="020B0604030504040204" pitchFamily="34" charset="0"/>
                <a:ea typeface="Verdana" panose="020B0604030504040204" pitchFamily="34" charset="0"/>
              </a:rPr>
              <a:t> moderna </a:t>
            </a:r>
            <a:r>
              <a:rPr lang="sl-SI" sz="1400" dirty="0" err="1">
                <a:solidFill>
                  <a:srgbClr val="990033"/>
                </a:solidFill>
                <a:latin typeface="Verdana" panose="020B0604030504040204" pitchFamily="34" charset="0"/>
                <a:ea typeface="Verdana" panose="020B0604030504040204" pitchFamily="34" charset="0"/>
              </a:rPr>
              <a:t>organizzata</a:t>
            </a:r>
            <a:r>
              <a:rPr lang="sl-SI" sz="1400" dirty="0">
                <a:solidFill>
                  <a:srgbClr val="990033"/>
                </a:solidFill>
                <a:latin typeface="Verdana" panose="020B0604030504040204" pitchFamily="34" charset="0"/>
                <a:ea typeface="Verdana" panose="020B0604030504040204" pitchFamily="34" charset="0"/>
              </a:rPr>
              <a:t> (v nadaljevanju: »</a:t>
            </a:r>
            <a:r>
              <a:rPr lang="sl-SI" sz="1400" dirty="0" err="1">
                <a:solidFill>
                  <a:srgbClr val="990033"/>
                </a:solidFill>
                <a:latin typeface="Verdana" panose="020B0604030504040204" pitchFamily="34" charset="0"/>
                <a:ea typeface="Verdana" panose="020B0604030504040204" pitchFamily="34" charset="0"/>
              </a:rPr>
              <a:t>Federdistribuzione</a:t>
            </a:r>
            <a:r>
              <a:rPr lang="sl-SI" sz="1400" dirty="0">
                <a:solidFill>
                  <a:srgbClr val="990033"/>
                </a:solidFill>
                <a:latin typeface="Verdana" panose="020B0604030504040204" pitchFamily="34" charset="0"/>
                <a:ea typeface="Verdana" panose="020B0604030504040204" pitchFamily="34" charset="0"/>
              </a:rPr>
              <a:t> </a:t>
            </a:r>
            <a:r>
              <a:rPr lang="sl-SI" sz="1400" dirty="0" err="1">
                <a:solidFill>
                  <a:srgbClr val="990033"/>
                </a:solidFill>
                <a:latin typeface="Verdana" panose="020B0604030504040204" pitchFamily="34" charset="0"/>
                <a:ea typeface="Verdana" panose="020B0604030504040204" pitchFamily="34" charset="0"/>
              </a:rPr>
              <a:t>CCNL</a:t>
            </a:r>
            <a:r>
              <a:rPr lang="sl-SI" sz="1400" dirty="0">
                <a:solidFill>
                  <a:srgbClr val="990033"/>
                </a:solidFill>
                <a:latin typeface="Verdana" panose="020B0604030504040204" pitchFamily="34" charset="0"/>
                <a:ea typeface="Verdana" panose="020B0604030504040204" pitchFamily="34" charset="0"/>
              </a:rPr>
              <a:t>«).</a:t>
            </a:r>
          </a:p>
          <a:p>
            <a:pPr marL="0" indent="0">
              <a:buNone/>
            </a:pPr>
            <a:endParaRPr lang="sl-SI" sz="900" u="sng" dirty="0">
              <a:latin typeface="Verdana" panose="020B0604030504040204" pitchFamily="34" charset="0"/>
              <a:ea typeface="Verdana" panose="020B0604030504040204" pitchFamily="34" charset="0"/>
            </a:endParaRPr>
          </a:p>
          <a:p>
            <a:pPr marL="0" indent="0" algn="just">
              <a:buNone/>
            </a:pPr>
            <a:r>
              <a:rPr lang="sl-SI" sz="900" u="sng" dirty="0">
                <a:solidFill>
                  <a:srgbClr val="990033"/>
                </a:solidFill>
                <a:latin typeface="Verdana" panose="020B0604030504040204" pitchFamily="34" charset="0"/>
                <a:ea typeface="Verdana" panose="020B0604030504040204" pitchFamily="34" charset="0"/>
              </a:rPr>
              <a:t>Vir: Analizo kolektivnih pogodbe trgovine je za namen izvajanja projekta izvedla Odvetniška družba </a:t>
            </a:r>
            <a:r>
              <a:rPr lang="sl-SI" sz="900" u="sng" dirty="0" err="1">
                <a:solidFill>
                  <a:srgbClr val="990033"/>
                </a:solidFill>
                <a:latin typeface="Verdana" panose="020B0604030504040204" pitchFamily="34" charset="0"/>
                <a:ea typeface="Verdana" panose="020B0604030504040204" pitchFamily="34" charset="0"/>
              </a:rPr>
              <a:t>Ketler</a:t>
            </a:r>
            <a:r>
              <a:rPr lang="sl-SI" sz="900" u="sng" dirty="0">
                <a:solidFill>
                  <a:srgbClr val="990033"/>
                </a:solidFill>
                <a:latin typeface="Verdana" panose="020B0604030504040204" pitchFamily="34" charset="0"/>
                <a:ea typeface="Verdana" panose="020B0604030504040204" pitchFamily="34" charset="0"/>
              </a:rPr>
              <a:t> &amp; Partnerji </a:t>
            </a:r>
            <a:r>
              <a:rPr lang="sl-SI" sz="900" u="sng" dirty="0" err="1">
                <a:solidFill>
                  <a:srgbClr val="990033"/>
                </a:solidFill>
                <a:latin typeface="Verdana" panose="020B0604030504040204" pitchFamily="34" charset="0"/>
                <a:ea typeface="Verdana" panose="020B0604030504040204" pitchFamily="34" charset="0"/>
              </a:rPr>
              <a:t>o.p</a:t>
            </a:r>
            <a:r>
              <a:rPr lang="sl-SI" sz="900" u="sng" dirty="0">
                <a:solidFill>
                  <a:srgbClr val="990033"/>
                </a:solidFill>
                <a:latin typeface="Verdana" panose="020B0604030504040204" pitchFamily="34" charset="0"/>
                <a:ea typeface="Verdana" panose="020B0604030504040204" pitchFamily="34" charset="0"/>
              </a:rPr>
              <a:t>. d.o.o. in si jo lahko ogledate na povezavi </a:t>
            </a:r>
            <a:r>
              <a:rPr lang="sl-SI" sz="900" u="sng" dirty="0" err="1">
                <a:solidFill>
                  <a:srgbClr val="990033"/>
                </a:solidFill>
                <a:latin typeface="Verdana" panose="020B0604030504040204" pitchFamily="34" charset="0"/>
                <a:ea typeface="Verdana" panose="020B0604030504040204" pitchFamily="34" charset="0"/>
              </a:rPr>
              <a:t>https</a:t>
            </a:r>
            <a:r>
              <a:rPr lang="sl-SI" sz="900" u="sng" dirty="0">
                <a:solidFill>
                  <a:srgbClr val="990033"/>
                </a:solidFill>
                <a:latin typeface="Verdana" panose="020B0604030504040204" pitchFamily="34" charset="0"/>
                <a:ea typeface="Verdana" panose="020B0604030504040204" pitchFamily="34" charset="0"/>
              </a:rPr>
              <a:t>://</a:t>
            </a:r>
            <a:r>
              <a:rPr lang="sl-SI" sz="900" u="sng" dirty="0" err="1">
                <a:solidFill>
                  <a:srgbClr val="990033"/>
                </a:solidFill>
                <a:latin typeface="Verdana" panose="020B0604030504040204" pitchFamily="34" charset="0"/>
                <a:ea typeface="Verdana" panose="020B0604030504040204" pitchFamily="34" charset="0"/>
              </a:rPr>
              <a:t>www.tzslo.si</a:t>
            </a:r>
            <a:r>
              <a:rPr lang="sl-SI" sz="900" u="sng" dirty="0">
                <a:solidFill>
                  <a:srgbClr val="990033"/>
                </a:solidFill>
                <a:latin typeface="Verdana" panose="020B0604030504040204" pitchFamily="34" charset="0"/>
                <a:ea typeface="Verdana" panose="020B0604030504040204" pitchFamily="34" charset="0"/>
              </a:rPr>
              <a:t>/sl/projekti/projekti-v-teku/</a:t>
            </a:r>
            <a:r>
              <a:rPr lang="sl-SI" sz="900" u="sng" dirty="0" err="1">
                <a:solidFill>
                  <a:srgbClr val="990033"/>
                </a:solidFill>
                <a:latin typeface="Verdana" panose="020B0604030504040204" pitchFamily="34" charset="0"/>
                <a:ea typeface="Verdana" panose="020B0604030504040204" pitchFamily="34" charset="0"/>
              </a:rPr>
              <a:t>trgovinko</a:t>
            </a:r>
            <a:r>
              <a:rPr lang="sl-SI" sz="900" u="sng" dirty="0">
                <a:solidFill>
                  <a:srgbClr val="990033"/>
                </a:solidFill>
                <a:latin typeface="Verdana" panose="020B0604030504040204" pitchFamily="34" charset="0"/>
                <a:ea typeface="Verdana" panose="020B0604030504040204" pitchFamily="34" charset="0"/>
              </a:rPr>
              <a:t>-nas-povezuje</a:t>
            </a:r>
          </a:p>
          <a:p>
            <a:pPr marL="0" indent="0">
              <a:buNone/>
            </a:pPr>
            <a:endParaRPr lang="sl-SI" sz="900" u="sng" dirty="0">
              <a:latin typeface="Verdana" panose="020B0604030504040204" pitchFamily="34" charset="0"/>
              <a:ea typeface="Verdana" panose="020B0604030504040204" pitchFamily="34" charset="0"/>
            </a:endParaRPr>
          </a:p>
          <a:p>
            <a:endParaRPr lang="sl-SI" sz="1600" dirty="0"/>
          </a:p>
          <a:p>
            <a:endParaRPr lang="sl-SI" sz="1600" dirty="0"/>
          </a:p>
          <a:p>
            <a:endParaRPr lang="sl-SI" sz="1600" dirty="0"/>
          </a:p>
          <a:p>
            <a:endParaRPr lang="sl-SI" sz="1600" dirty="0"/>
          </a:p>
          <a:p>
            <a:endParaRPr lang="sl-SI" sz="1400" dirty="0"/>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a:spcBef>
                <a:spcPts val="0"/>
              </a:spcBef>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a:xfrm>
            <a:off x="0" y="6464808"/>
            <a:ext cx="12192000" cy="393191"/>
          </a:xfrm>
        </p:spPr>
        <p:txBody>
          <a:bodyPr/>
          <a:lstStyle/>
          <a:p>
            <a:pPr algn="just"/>
            <a:r>
              <a:rPr lang="sl-SI" dirty="0"/>
              <a:t>Projekt »</a:t>
            </a:r>
            <a:r>
              <a:rPr lang="sl-SI" dirty="0" err="1"/>
              <a:t>TRGOVIKO</a:t>
            </a:r>
            <a:r>
              <a:rPr lang="sl-SI" dirty="0"/>
              <a:t> nas povezuje« sofinancirata Republika Slovenija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2556547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010912"/>
          </a:xfrm>
        </p:spPr>
        <p:txBody>
          <a:bodyPr>
            <a:noAutofit/>
          </a:bodyPr>
          <a:lstStyle/>
          <a:p>
            <a:pPr marL="0" lvl="1" indent="0">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Analiza kolektivnih pogodb trgovine</a:t>
            </a:r>
          </a:p>
          <a:p>
            <a:pPr marL="0" indent="0">
              <a:buNone/>
            </a:pPr>
            <a:endParaRPr lang="sl-SI" sz="1600" b="1" dirty="0">
              <a:solidFill>
                <a:srgbClr val="990033"/>
              </a:solidFill>
              <a:latin typeface="Verdana" panose="020B0604030504040204" pitchFamily="34" charset="0"/>
              <a:ea typeface="Verdana" panose="020B0604030504040204" pitchFamily="34" charset="0"/>
            </a:endParaRPr>
          </a:p>
          <a:p>
            <a:pPr marL="0" indent="0">
              <a:buNone/>
            </a:pPr>
            <a:r>
              <a:rPr lang="sl-SI" sz="1600" b="1" dirty="0">
                <a:solidFill>
                  <a:srgbClr val="990033"/>
                </a:solidFill>
                <a:latin typeface="Verdana" panose="020B0604030504040204" pitchFamily="34" charset="0"/>
                <a:ea typeface="Verdana" panose="020B0604030504040204" pitchFamily="34" charset="0"/>
              </a:rPr>
              <a:t>Zvezna republika Nemčija </a:t>
            </a:r>
          </a:p>
          <a:p>
            <a:pPr marL="0" indent="0" algn="just">
              <a:buNone/>
            </a:pPr>
            <a:r>
              <a:rPr lang="sl-SI" sz="1600" dirty="0">
                <a:solidFill>
                  <a:srgbClr val="990033"/>
                </a:solidFill>
                <a:latin typeface="Verdana" panose="020B0604030504040204" pitchFamily="34" charset="0"/>
                <a:ea typeface="Verdana" panose="020B0604030504040204" pitchFamily="34" charset="0"/>
              </a:rPr>
              <a:t>Delovna razmerja so </a:t>
            </a:r>
            <a:r>
              <a:rPr lang="sl-SI" sz="1600" b="1" dirty="0">
                <a:solidFill>
                  <a:srgbClr val="990033"/>
                </a:solidFill>
                <a:latin typeface="Verdana" panose="020B0604030504040204" pitchFamily="34" charset="0"/>
                <a:ea typeface="Verdana" panose="020B0604030504040204" pitchFamily="34" charset="0"/>
              </a:rPr>
              <a:t>na ravni države </a:t>
            </a:r>
            <a:r>
              <a:rPr lang="sl-SI" sz="1600" dirty="0">
                <a:solidFill>
                  <a:srgbClr val="990033"/>
                </a:solidFill>
                <a:latin typeface="Verdana" panose="020B0604030504040204" pitchFamily="34" charset="0"/>
                <a:ea typeface="Verdana" panose="020B0604030504040204" pitchFamily="34" charset="0"/>
              </a:rPr>
              <a:t>urejena z zakoni, ki urejajo delovna razmerja, in sicer </a:t>
            </a:r>
            <a:r>
              <a:rPr lang="sl-SI" sz="1600" b="1" dirty="0">
                <a:solidFill>
                  <a:srgbClr val="990033"/>
                </a:solidFill>
                <a:latin typeface="Verdana" panose="020B0604030504040204" pitchFamily="34" charset="0"/>
                <a:ea typeface="Verdana" panose="020B0604030504040204" pitchFamily="34" charset="0"/>
              </a:rPr>
              <a:t>Zakon o delovnem času </a:t>
            </a:r>
            <a:r>
              <a:rPr lang="sl-SI" sz="1600" dirty="0">
                <a:solidFill>
                  <a:srgbClr val="990033"/>
                </a:solidFill>
                <a:latin typeface="Verdana" panose="020B0604030504040204" pitchFamily="34" charset="0"/>
                <a:ea typeface="Verdana" panose="020B0604030504040204" pitchFamily="34" charset="0"/>
              </a:rPr>
              <a:t>(</a:t>
            </a:r>
            <a:r>
              <a:rPr lang="sl-SI" sz="1600" dirty="0" err="1">
                <a:solidFill>
                  <a:srgbClr val="990033"/>
                </a:solidFill>
                <a:latin typeface="Verdana" panose="020B0604030504040204" pitchFamily="34" charset="0"/>
                <a:ea typeface="Verdana" panose="020B0604030504040204" pitchFamily="34" charset="0"/>
              </a:rPr>
              <a:t>Arbeitszeitgesetz</a:t>
            </a:r>
            <a:r>
              <a:rPr lang="sl-SI" sz="1600" dirty="0">
                <a:solidFill>
                  <a:srgbClr val="990033"/>
                </a:solidFill>
                <a:latin typeface="Verdana" panose="020B0604030504040204" pitchFamily="34" charset="0"/>
                <a:ea typeface="Verdana" panose="020B0604030504040204" pitchFamily="34" charset="0"/>
              </a:rPr>
              <a:t>), </a:t>
            </a:r>
            <a:r>
              <a:rPr lang="sl-SI" sz="1600" b="1" dirty="0">
                <a:solidFill>
                  <a:srgbClr val="990033"/>
                </a:solidFill>
                <a:latin typeface="Verdana" panose="020B0604030504040204" pitchFamily="34" charset="0"/>
                <a:ea typeface="Verdana" panose="020B0604030504040204" pitchFamily="34" charset="0"/>
              </a:rPr>
              <a:t>Zakonu o letnem dopustu </a:t>
            </a:r>
            <a:r>
              <a:rPr lang="sl-SI" sz="1600" dirty="0">
                <a:solidFill>
                  <a:srgbClr val="990033"/>
                </a:solidFill>
                <a:latin typeface="Verdana" panose="020B0604030504040204" pitchFamily="34" charset="0"/>
                <a:ea typeface="Verdana" panose="020B0604030504040204" pitchFamily="34" charset="0"/>
              </a:rPr>
              <a:t>(</a:t>
            </a:r>
            <a:r>
              <a:rPr lang="sl-SI" sz="1600" dirty="0" err="1">
                <a:solidFill>
                  <a:srgbClr val="990033"/>
                </a:solidFill>
                <a:latin typeface="Verdana" panose="020B0604030504040204" pitchFamily="34" charset="0"/>
                <a:ea typeface="Verdana" panose="020B0604030504040204" pitchFamily="34" charset="0"/>
              </a:rPr>
              <a:t>Bundesurlaubsgesetz</a:t>
            </a:r>
            <a:r>
              <a:rPr lang="sl-SI" sz="1600" dirty="0">
                <a:solidFill>
                  <a:srgbClr val="990033"/>
                </a:solidFill>
                <a:latin typeface="Verdana" panose="020B0604030504040204" pitchFamily="34" charset="0"/>
                <a:ea typeface="Verdana" panose="020B0604030504040204" pitchFamily="34" charset="0"/>
              </a:rPr>
              <a:t> ), itd., uporabljajo pa se tudi splošni zakoni, kot je </a:t>
            </a:r>
            <a:r>
              <a:rPr lang="sl-SI" sz="1600" b="1" dirty="0">
                <a:solidFill>
                  <a:srgbClr val="990033"/>
                </a:solidFill>
                <a:latin typeface="Verdana" panose="020B0604030504040204" pitchFamily="34" charset="0"/>
                <a:ea typeface="Verdana" panose="020B0604030504040204" pitchFamily="34" charset="0"/>
              </a:rPr>
              <a:t>Nemški državljanski zakonik </a:t>
            </a:r>
            <a:r>
              <a:rPr lang="sl-SI" sz="1600" dirty="0">
                <a:solidFill>
                  <a:srgbClr val="990033"/>
                </a:solidFill>
                <a:latin typeface="Verdana" panose="020B0604030504040204" pitchFamily="34" charset="0"/>
                <a:ea typeface="Verdana" panose="020B0604030504040204" pitchFamily="34" charset="0"/>
              </a:rPr>
              <a:t>(</a:t>
            </a:r>
            <a:r>
              <a:rPr lang="sl-SI" sz="1600" dirty="0" err="1">
                <a:solidFill>
                  <a:srgbClr val="990033"/>
                </a:solidFill>
                <a:latin typeface="Verdana" panose="020B0604030504040204" pitchFamily="34" charset="0"/>
                <a:ea typeface="Verdana" panose="020B0604030504040204" pitchFamily="34" charset="0"/>
              </a:rPr>
              <a:t>Bürgerliches</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Gesetzbuch</a:t>
            </a:r>
            <a:r>
              <a:rPr lang="sl-SI" sz="1600" dirty="0">
                <a:solidFill>
                  <a:srgbClr val="990033"/>
                </a:solidFill>
                <a:latin typeface="Verdana" panose="020B0604030504040204" pitchFamily="34" charset="0"/>
                <a:ea typeface="Verdana" panose="020B0604030504040204" pitchFamily="34" charset="0"/>
              </a:rPr>
              <a:t>). </a:t>
            </a:r>
          </a:p>
          <a:p>
            <a:pPr marL="0" indent="0" algn="just">
              <a:buNone/>
            </a:pPr>
            <a:r>
              <a:rPr lang="sl-SI" sz="1600" dirty="0">
                <a:solidFill>
                  <a:srgbClr val="990033"/>
                </a:solidFill>
                <a:latin typeface="Verdana" panose="020B0604030504040204" pitchFamily="34" charset="0"/>
                <a:ea typeface="Verdana" panose="020B0604030504040204" pitchFamily="34" charset="0"/>
              </a:rPr>
              <a:t>Na nivoju </a:t>
            </a:r>
            <a:r>
              <a:rPr lang="sl-SI" sz="1600" b="1" dirty="0">
                <a:solidFill>
                  <a:srgbClr val="990033"/>
                </a:solidFill>
                <a:latin typeface="Verdana" panose="020B0604030504040204" pitchFamily="34" charset="0"/>
                <a:ea typeface="Verdana" panose="020B0604030504040204" pitchFamily="34" charset="0"/>
              </a:rPr>
              <a:t>zvezne dežele</a:t>
            </a:r>
            <a:r>
              <a:rPr lang="sl-SI" sz="1600" dirty="0">
                <a:solidFill>
                  <a:srgbClr val="990033"/>
                </a:solidFill>
                <a:latin typeface="Verdana" panose="020B0604030504040204" pitchFamily="34" charset="0"/>
                <a:ea typeface="Verdana" panose="020B0604030504040204" pitchFamily="34" charset="0"/>
              </a:rPr>
              <a:t> delovna razmerja dodatno urejajo </a:t>
            </a:r>
            <a:r>
              <a:rPr lang="sl-SI" sz="1600" b="1" dirty="0">
                <a:solidFill>
                  <a:srgbClr val="990033"/>
                </a:solidFill>
                <a:latin typeface="Verdana" panose="020B0604030504040204" pitchFamily="34" charset="0"/>
                <a:ea typeface="Verdana" panose="020B0604030504040204" pitchFamily="34" charset="0"/>
              </a:rPr>
              <a:t>kolektivne pogodbe, sklenjene med delodajalsko organizacijo ali delodajalcem in sindikatom</a:t>
            </a:r>
            <a:r>
              <a:rPr lang="sl-SI" sz="1600" dirty="0">
                <a:solidFill>
                  <a:srgbClr val="990033"/>
                </a:solidFill>
                <a:latin typeface="Verdana" panose="020B0604030504040204" pitchFamily="34" charset="0"/>
                <a:ea typeface="Verdana" panose="020B0604030504040204" pitchFamily="34" charset="0"/>
              </a:rPr>
              <a:t>. Teritorialni obseg pogodbe določa pristojnost pogajalcev, ki pogodbo sklepajo. Kolektivne pogodbe se razlikujejo glede na vsebino in obseg. Pri kolektivnih pogodbah se glede na vsebino ločijo </a:t>
            </a:r>
            <a:r>
              <a:rPr lang="sl-SI" sz="1600" b="1" dirty="0">
                <a:solidFill>
                  <a:srgbClr val="990033"/>
                </a:solidFill>
                <a:latin typeface="Verdana" panose="020B0604030504040204" pitchFamily="34" charset="0"/>
                <a:ea typeface="Verdana" panose="020B0604030504040204" pitchFamily="34" charset="0"/>
              </a:rPr>
              <a:t>kolektivne pogodbe, ki urejajo plačo in druga plačila delavcev </a:t>
            </a:r>
            <a:r>
              <a:rPr lang="sl-SI" sz="1600" dirty="0">
                <a:solidFill>
                  <a:srgbClr val="990033"/>
                </a:solidFill>
                <a:latin typeface="Verdana" panose="020B0604030504040204" pitchFamily="34" charset="0"/>
                <a:ea typeface="Verdana" panose="020B0604030504040204" pitchFamily="34" charset="0"/>
              </a:rPr>
              <a:t>(</a:t>
            </a:r>
            <a:r>
              <a:rPr lang="sl-SI" sz="1600" dirty="0" err="1">
                <a:solidFill>
                  <a:srgbClr val="990033"/>
                </a:solidFill>
                <a:latin typeface="Verdana" panose="020B0604030504040204" pitchFamily="34" charset="0"/>
                <a:ea typeface="Verdana" panose="020B0604030504040204" pitchFamily="34" charset="0"/>
              </a:rPr>
              <a:t>Lohn</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und</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Gehaltstarifvertrag</a:t>
            </a:r>
            <a:r>
              <a:rPr lang="sl-SI" sz="1600" dirty="0">
                <a:solidFill>
                  <a:srgbClr val="990033"/>
                </a:solidFill>
                <a:latin typeface="Verdana" panose="020B0604030504040204" pitchFamily="34" charset="0"/>
                <a:ea typeface="Verdana" panose="020B0604030504040204" pitchFamily="34" charset="0"/>
              </a:rPr>
              <a:t>) in </a:t>
            </a:r>
            <a:r>
              <a:rPr lang="sl-SI" sz="1600" b="1" dirty="0">
                <a:solidFill>
                  <a:srgbClr val="990033"/>
                </a:solidFill>
                <a:latin typeface="Verdana" panose="020B0604030504040204" pitchFamily="34" charset="0"/>
                <a:ea typeface="Verdana" panose="020B0604030504040204" pitchFamily="34" charset="0"/>
              </a:rPr>
              <a:t>okvirne kolektivne pogodbe </a:t>
            </a:r>
            <a:r>
              <a:rPr lang="sl-SI" sz="1600" dirty="0">
                <a:solidFill>
                  <a:srgbClr val="990033"/>
                </a:solidFill>
                <a:latin typeface="Verdana" panose="020B0604030504040204" pitchFamily="34" charset="0"/>
                <a:ea typeface="Verdana" panose="020B0604030504040204" pitchFamily="34" charset="0"/>
              </a:rPr>
              <a:t>(</a:t>
            </a:r>
            <a:r>
              <a:rPr lang="sl-SI" sz="1600" dirty="0" err="1">
                <a:solidFill>
                  <a:srgbClr val="990033"/>
                </a:solidFill>
                <a:latin typeface="Verdana" panose="020B0604030504040204" pitchFamily="34" charset="0"/>
                <a:ea typeface="Verdana" panose="020B0604030504040204" pitchFamily="34" charset="0"/>
              </a:rPr>
              <a:t>Manteltarifvertrag</a:t>
            </a:r>
            <a:r>
              <a:rPr lang="sl-SI" sz="1600" dirty="0">
                <a:solidFill>
                  <a:srgbClr val="990033"/>
                </a:solidFill>
                <a:latin typeface="Verdana" panose="020B0604030504040204" pitchFamily="34" charset="0"/>
                <a:ea typeface="Verdana" panose="020B0604030504040204" pitchFamily="34" charset="0"/>
              </a:rPr>
              <a:t> ali </a:t>
            </a:r>
            <a:r>
              <a:rPr lang="sl-SI" sz="1600" dirty="0" err="1">
                <a:solidFill>
                  <a:srgbClr val="990033"/>
                </a:solidFill>
                <a:latin typeface="Verdana" panose="020B0604030504040204" pitchFamily="34" charset="0"/>
                <a:ea typeface="Verdana" panose="020B0604030504040204" pitchFamily="34" charset="0"/>
              </a:rPr>
              <a:t>Rahmentarifvertrag</a:t>
            </a:r>
            <a:r>
              <a:rPr lang="sl-SI" sz="1600" dirty="0">
                <a:solidFill>
                  <a:srgbClr val="990033"/>
                </a:solidFill>
                <a:latin typeface="Verdana" panose="020B0604030504040204" pitchFamily="34" charset="0"/>
                <a:ea typeface="Verdana" panose="020B0604030504040204" pitchFamily="34" charset="0"/>
              </a:rPr>
              <a:t> ), ki urejajo druge delovne pogoje, kot so npr. </a:t>
            </a:r>
            <a:r>
              <a:rPr lang="sl-SI" sz="1600" b="1" dirty="0">
                <a:solidFill>
                  <a:srgbClr val="990033"/>
                </a:solidFill>
                <a:latin typeface="Verdana" panose="020B0604030504040204" pitchFamily="34" charset="0"/>
                <a:ea typeface="Verdana" panose="020B0604030504040204" pitchFamily="34" charset="0"/>
              </a:rPr>
              <a:t>delovni čas in letni dopust</a:t>
            </a:r>
            <a:r>
              <a:rPr lang="sl-SI" sz="1600" dirty="0">
                <a:solidFill>
                  <a:srgbClr val="990033"/>
                </a:solidFill>
                <a:latin typeface="Verdana" panose="020B0604030504040204" pitchFamily="34" charset="0"/>
                <a:ea typeface="Verdana" panose="020B0604030504040204" pitchFamily="34" charset="0"/>
              </a:rPr>
              <a:t>. Kolektivne pogodbe lahko veljajo na ravni delodajalca ali na ravni panoge, kamor sodi npr. kolektivna pogodba za področje trgovine. </a:t>
            </a:r>
          </a:p>
          <a:p>
            <a:pPr marL="0" indent="0" algn="just">
              <a:buNone/>
            </a:pPr>
            <a:r>
              <a:rPr lang="sl-SI" sz="1600" b="1" dirty="0">
                <a:solidFill>
                  <a:srgbClr val="990033"/>
                </a:solidFill>
                <a:latin typeface="Verdana" panose="020B0604030504040204" pitchFamily="34" charset="0"/>
                <a:ea typeface="Verdana" panose="020B0604030504040204" pitchFamily="34" charset="0"/>
              </a:rPr>
              <a:t>Kolektivne pogodbe praviloma niso javno objavljene</a:t>
            </a:r>
            <a:r>
              <a:rPr lang="sl-SI" sz="1600" dirty="0">
                <a:solidFill>
                  <a:srgbClr val="990033"/>
                </a:solidFill>
                <a:latin typeface="Verdana" panose="020B0604030504040204" pitchFamily="34" charset="0"/>
                <a:ea typeface="Verdana" panose="020B0604030504040204" pitchFamily="34" charset="0"/>
              </a:rPr>
              <a:t>, saj ne obstaja obveznost javne objave kolektivnih pogodb po nemški zakonodaji. Osnovni podatki o kolektivnih pogodbah, kot so stranke pogodbe, osnovne informacije o plači, višini letnega dopusta in delovnega časa so javno dostopni preko tarifnih listov kolektivnih pogodb (</a:t>
            </a:r>
            <a:r>
              <a:rPr lang="sl-SI" sz="1600" dirty="0" err="1">
                <a:solidFill>
                  <a:srgbClr val="990033"/>
                </a:solidFill>
                <a:latin typeface="Verdana" panose="020B0604030504040204" pitchFamily="34" charset="0"/>
                <a:ea typeface="Verdana" panose="020B0604030504040204" pitchFamily="34" charset="0"/>
              </a:rPr>
              <a:t>Tarifdatenblätter</a:t>
            </a:r>
            <a:r>
              <a:rPr lang="sl-SI" sz="1600" dirty="0">
                <a:solidFill>
                  <a:srgbClr val="990033"/>
                </a:solidFill>
                <a:latin typeface="Verdana" panose="020B0604030504040204" pitchFamily="34" charset="0"/>
                <a:ea typeface="Verdana" panose="020B0604030504040204" pitchFamily="34" charset="0"/>
              </a:rPr>
              <a:t>). </a:t>
            </a:r>
          </a:p>
          <a:p>
            <a:endParaRPr lang="sl-SI" sz="1400" dirty="0"/>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a:spcBef>
                <a:spcPts val="0"/>
              </a:spcBef>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a:xfrm>
            <a:off x="0" y="6464808"/>
            <a:ext cx="12192000" cy="393191"/>
          </a:xfrm>
        </p:spPr>
        <p:txBody>
          <a:bodyPr/>
          <a:lstStyle/>
          <a:p>
            <a:pPr algn="just"/>
            <a:r>
              <a:rPr lang="sl-SI" dirty="0"/>
              <a:t>Projekt »</a:t>
            </a:r>
            <a:r>
              <a:rPr lang="sl-SI" dirty="0" err="1"/>
              <a:t>TRGOVIKO</a:t>
            </a:r>
            <a:r>
              <a:rPr lang="sl-SI" dirty="0"/>
              <a:t> nas povezuje« sofinancirata Republika Slovenija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479002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010912"/>
          </a:xfrm>
        </p:spPr>
        <p:txBody>
          <a:bodyPr>
            <a:noAutofit/>
          </a:bodyPr>
          <a:lstStyle/>
          <a:p>
            <a:pPr marL="0" lvl="1" indent="0">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Študijski obisk v Bruslju</a:t>
            </a:r>
          </a:p>
          <a:p>
            <a:pPr marL="0" indent="0">
              <a:buNone/>
            </a:pPr>
            <a:endParaRPr lang="sl-SI" sz="1600" b="1" dirty="0">
              <a:solidFill>
                <a:srgbClr val="990033"/>
              </a:solidFill>
              <a:latin typeface="Verdana" panose="020B0604030504040204" pitchFamily="34" charset="0"/>
              <a:ea typeface="Verdana" panose="020B0604030504040204" pitchFamily="34" charset="0"/>
            </a:endParaRPr>
          </a:p>
          <a:p>
            <a:pPr marL="0" indent="0" algn="just">
              <a:buNone/>
            </a:pPr>
            <a:r>
              <a:rPr lang="sl-SI" sz="1600" dirty="0">
                <a:solidFill>
                  <a:srgbClr val="990033"/>
                </a:solidFill>
                <a:latin typeface="Verdana" panose="020B0604030504040204" pitchFamily="34" charset="0"/>
                <a:ea typeface="Verdana" panose="020B0604030504040204" pitchFamily="34" charset="0"/>
              </a:rPr>
              <a:t>Sestanek delovne skupine Odbora za sektorski socialni dialog za trgovino (</a:t>
            </a:r>
            <a:r>
              <a:rPr lang="sl-SI" sz="1600" dirty="0" err="1">
                <a:solidFill>
                  <a:srgbClr val="990033"/>
                </a:solidFill>
                <a:latin typeface="Verdana" panose="020B0604030504040204" pitchFamily="34" charset="0"/>
                <a:ea typeface="Verdana" panose="020B0604030504040204" pitchFamily="34" charset="0"/>
              </a:rPr>
              <a:t>SSDC</a:t>
            </a:r>
            <a:r>
              <a:rPr lang="sl-SI" sz="1600" dirty="0">
                <a:solidFill>
                  <a:srgbClr val="990033"/>
                </a:solidFill>
                <a:latin typeface="Verdana" panose="020B0604030504040204" pitchFamily="34" charset="0"/>
                <a:ea typeface="Verdana" panose="020B0604030504040204" pitchFamily="34" charset="0"/>
              </a:rPr>
              <a:t> Commerce – v organizaciji </a:t>
            </a:r>
            <a:r>
              <a:rPr lang="sl-SI" sz="1600" dirty="0" err="1">
                <a:solidFill>
                  <a:srgbClr val="990033"/>
                </a:solidFill>
                <a:latin typeface="Verdana" panose="020B0604030504040204" pitchFamily="34" charset="0"/>
                <a:ea typeface="Verdana" panose="020B0604030504040204" pitchFamily="34" charset="0"/>
              </a:rPr>
              <a:t>UNI</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Europa</a:t>
            </a:r>
            <a:r>
              <a:rPr lang="sl-SI" sz="1600" dirty="0">
                <a:solidFill>
                  <a:srgbClr val="990033"/>
                </a:solidFill>
                <a:latin typeface="Verdana" panose="020B0604030504040204" pitchFamily="34" charset="0"/>
                <a:ea typeface="Verdana" panose="020B0604030504040204" pitchFamily="34" charset="0"/>
              </a:rPr>
              <a:t> in </a:t>
            </a:r>
            <a:r>
              <a:rPr lang="sl-SI" sz="1600" b="1" dirty="0" err="1">
                <a:solidFill>
                  <a:srgbClr val="990033"/>
                </a:solidFill>
                <a:latin typeface="Verdana" panose="020B0604030504040204" pitchFamily="34" charset="0"/>
                <a:ea typeface="Verdana" panose="020B0604030504040204" pitchFamily="34" charset="0"/>
              </a:rPr>
              <a:t>EuroCommerce</a:t>
            </a:r>
            <a:r>
              <a:rPr lang="sl-SI" sz="1600" b="1" dirty="0">
                <a:solidFill>
                  <a:srgbClr val="990033"/>
                </a:solidFill>
                <a:latin typeface="Verdana" panose="020B0604030504040204" pitchFamily="34" charset="0"/>
                <a:ea typeface="Verdana" panose="020B0604030504040204" pitchFamily="34" charset="0"/>
              </a:rPr>
              <a:t>)</a:t>
            </a:r>
          </a:p>
          <a:p>
            <a:pPr marL="0" indent="0" algn="just">
              <a:spcBef>
                <a:spcPts val="0"/>
              </a:spcBef>
              <a:buNone/>
            </a:pPr>
            <a:endParaRPr lang="sl-SI" sz="1600" dirty="0">
              <a:solidFill>
                <a:srgbClr val="990033"/>
              </a:solidFill>
              <a:latin typeface="Verdana" panose="020B0604030504040204" pitchFamily="34" charset="0"/>
              <a:ea typeface="Verdana" panose="020B0604030504040204" pitchFamily="34" charset="0"/>
            </a:endParaRPr>
          </a:p>
          <a:p>
            <a:pPr marL="0" indent="0" algn="just">
              <a:spcBef>
                <a:spcPts val="0"/>
              </a:spcBef>
              <a:buNone/>
            </a:pPr>
            <a:r>
              <a:rPr lang="sl-SI" sz="1600" b="1" dirty="0">
                <a:solidFill>
                  <a:srgbClr val="990033"/>
                </a:solidFill>
                <a:latin typeface="Verdana" panose="020B0604030504040204" pitchFamily="34" charset="0"/>
                <a:ea typeface="Verdana" panose="020B0604030504040204" pitchFamily="34" charset="0"/>
              </a:rPr>
              <a:t>Izpostavljena problematika, ki je trenutno aktualna:</a:t>
            </a:r>
          </a:p>
          <a:p>
            <a:pPr algn="just">
              <a:spcBef>
                <a:spcPts val="0"/>
              </a:spcBef>
            </a:pPr>
            <a:r>
              <a:rPr lang="sl-SI" sz="1600" b="1" dirty="0">
                <a:solidFill>
                  <a:srgbClr val="990033"/>
                </a:solidFill>
                <a:latin typeface="Verdana" panose="020B0604030504040204" pitchFamily="34" charset="0"/>
                <a:ea typeface="Verdana" panose="020B0604030504040204" pitchFamily="34" charset="0"/>
              </a:rPr>
              <a:t>položaj žensk v trgovini v kontekstu digitalizacije</a:t>
            </a:r>
            <a:r>
              <a:rPr lang="sl-SI" sz="1600" dirty="0">
                <a:solidFill>
                  <a:srgbClr val="990033"/>
                </a:solidFill>
                <a:latin typeface="Verdana" panose="020B0604030504040204" pitchFamily="34" charset="0"/>
                <a:ea typeface="Verdana" panose="020B0604030504040204" pitchFamily="34" charset="0"/>
              </a:rPr>
              <a:t>, ki zmanjšuje število delovnih mest v prodaji in nižjih administrativnih vlogah, kjer so ženske nadpovprečno zastopane, ter povečuje tveganja zaradi nižjih digitalnih znanj in algoritmičnih pristranskosti. Čeprav je plačna vrzel med spoloma v Sloveniji med najmanjšimi v EU, bosta digitalna in zelena tranzicija tudi pri nas zahtevali dodatno pozornost pri vključevanju žensk v nova delovna mesta; </a:t>
            </a:r>
          </a:p>
          <a:p>
            <a:pPr algn="just">
              <a:spcBef>
                <a:spcPts val="0"/>
              </a:spcBef>
            </a:pPr>
            <a:r>
              <a:rPr lang="sl-SI" sz="1600" b="1" dirty="0">
                <a:solidFill>
                  <a:srgbClr val="990033"/>
                </a:solidFill>
                <a:latin typeface="Verdana" panose="020B0604030504040204" pitchFamily="34" charset="0"/>
                <a:ea typeface="Verdana" panose="020B0604030504040204" pitchFamily="34" charset="0"/>
              </a:rPr>
              <a:t>izzivi glede delovnega časa v trgovini, ki postaja vse bolj prilagodljiv in nepredvidljiv</a:t>
            </a:r>
            <a:r>
              <a:rPr lang="sl-SI" sz="1600" dirty="0">
                <a:solidFill>
                  <a:srgbClr val="990033"/>
                </a:solidFill>
                <a:latin typeface="Verdana" panose="020B0604030504040204" pitchFamily="34" charset="0"/>
                <a:ea typeface="Verdana" panose="020B0604030504040204" pitchFamily="34" charset="0"/>
              </a:rPr>
              <a:t>; </a:t>
            </a:r>
          </a:p>
          <a:p>
            <a:pPr algn="just">
              <a:spcBef>
                <a:spcPts val="0"/>
              </a:spcBef>
            </a:pPr>
            <a:r>
              <a:rPr lang="sl-SI" sz="1600" b="1" dirty="0">
                <a:solidFill>
                  <a:srgbClr val="990033"/>
                </a:solidFill>
                <a:latin typeface="Verdana" panose="020B0604030504040204" pitchFamily="34" charset="0"/>
                <a:ea typeface="Verdana" panose="020B0604030504040204" pitchFamily="34" charset="0"/>
              </a:rPr>
              <a:t>projekt </a:t>
            </a:r>
            <a:r>
              <a:rPr lang="sl-SI" sz="1600" b="1" dirty="0" err="1">
                <a:solidFill>
                  <a:srgbClr val="990033"/>
                </a:solidFill>
                <a:latin typeface="Verdana" panose="020B0604030504040204" pitchFamily="34" charset="0"/>
                <a:ea typeface="Verdana" panose="020B0604030504040204" pitchFamily="34" charset="0"/>
              </a:rPr>
              <a:t>Skills4Retail</a:t>
            </a:r>
            <a:r>
              <a:rPr lang="sl-SI" sz="1600" b="1" dirty="0">
                <a:solidFill>
                  <a:srgbClr val="990033"/>
                </a:solidFill>
                <a:latin typeface="Verdana" panose="020B0604030504040204" pitchFamily="34" charset="0"/>
                <a:ea typeface="Verdana" panose="020B0604030504040204" pitchFamily="34" charset="0"/>
              </a:rPr>
              <a:t> </a:t>
            </a:r>
            <a:r>
              <a:rPr lang="sl-SI" sz="1600" dirty="0">
                <a:solidFill>
                  <a:srgbClr val="990033"/>
                </a:solidFill>
                <a:latin typeface="Verdana" panose="020B0604030504040204" pitchFamily="34" charset="0"/>
                <a:ea typeface="Verdana" panose="020B0604030504040204" pitchFamily="34" charset="0"/>
              </a:rPr>
              <a:t>-  </a:t>
            </a:r>
            <a:r>
              <a:rPr lang="sl-SI" sz="1600" b="1" dirty="0">
                <a:solidFill>
                  <a:srgbClr val="990033"/>
                </a:solidFill>
                <a:latin typeface="Verdana" panose="020B0604030504040204" pitchFamily="34" charset="0"/>
                <a:ea typeface="Verdana" panose="020B0604030504040204" pitchFamily="34" charset="0"/>
              </a:rPr>
              <a:t>praktično orodje za razvoj znanj v sektorju</a:t>
            </a:r>
            <a:r>
              <a:rPr lang="sl-SI" sz="1600" dirty="0">
                <a:solidFill>
                  <a:srgbClr val="990033"/>
                </a:solidFill>
                <a:latin typeface="Verdana" panose="020B0604030504040204" pitchFamily="34" charset="0"/>
                <a:ea typeface="Verdana" panose="020B0604030504040204" pitchFamily="34" charset="0"/>
              </a:rPr>
              <a:t>, ki omogoča brezplačne in modularne programe usposabljanja za zaposlene in vodstvene kadre – povezava: </a:t>
            </a:r>
            <a:r>
              <a:rPr lang="sl-SI" sz="1600" dirty="0" err="1">
                <a:solidFill>
                  <a:srgbClr val="990033"/>
                </a:solidFill>
                <a:latin typeface="Verdana" panose="020B0604030504040204" pitchFamily="34" charset="0"/>
                <a:ea typeface="Verdana" panose="020B0604030504040204" pitchFamily="34" charset="0"/>
                <a:hlinkClick r:id="rId2"/>
              </a:rPr>
              <a:t>https</a:t>
            </a:r>
            <a:r>
              <a:rPr lang="sl-SI" sz="1600" dirty="0">
                <a:solidFill>
                  <a:srgbClr val="990033"/>
                </a:solidFill>
                <a:latin typeface="Verdana" panose="020B0604030504040204" pitchFamily="34" charset="0"/>
                <a:ea typeface="Verdana" panose="020B0604030504040204" pitchFamily="34" charset="0"/>
                <a:hlinkClick r:id="rId2"/>
              </a:rPr>
              <a:t>://</a:t>
            </a:r>
            <a:r>
              <a:rPr lang="sl-SI" sz="1600" dirty="0" err="1">
                <a:solidFill>
                  <a:srgbClr val="990033"/>
                </a:solidFill>
                <a:latin typeface="Verdana" panose="020B0604030504040204" pitchFamily="34" charset="0"/>
                <a:ea typeface="Verdana" panose="020B0604030504040204" pitchFamily="34" charset="0"/>
                <a:hlinkClick r:id="rId2"/>
              </a:rPr>
              <a:t>skills4retail.eu</a:t>
            </a:r>
            <a:r>
              <a:rPr lang="sl-SI" sz="1600" dirty="0">
                <a:solidFill>
                  <a:srgbClr val="990033"/>
                </a:solidFill>
                <a:latin typeface="Verdana" panose="020B0604030504040204" pitchFamily="34" charset="0"/>
                <a:ea typeface="Verdana" panose="020B0604030504040204" pitchFamily="34" charset="0"/>
                <a:hlinkClick r:id="rId2"/>
              </a:rPr>
              <a:t>/</a:t>
            </a:r>
            <a:r>
              <a:rPr lang="sl-SI" sz="1600" dirty="0">
                <a:solidFill>
                  <a:srgbClr val="990033"/>
                </a:solidFill>
                <a:latin typeface="Verdana" panose="020B0604030504040204" pitchFamily="34" charset="0"/>
                <a:ea typeface="Verdana" panose="020B0604030504040204" pitchFamily="34" charset="0"/>
              </a:rPr>
              <a:t>;</a:t>
            </a:r>
          </a:p>
          <a:p>
            <a:pPr algn="just">
              <a:spcBef>
                <a:spcPts val="0"/>
              </a:spcBef>
            </a:pPr>
            <a:r>
              <a:rPr lang="sl-SI" sz="1600" dirty="0" err="1">
                <a:solidFill>
                  <a:srgbClr val="990033"/>
                </a:solidFill>
                <a:latin typeface="Verdana" panose="020B0604030504040204" pitchFamily="34" charset="0"/>
                <a:ea typeface="Verdana" panose="020B0604030504040204" pitchFamily="34" charset="0"/>
              </a:rPr>
              <a:t>t.i</a:t>
            </a:r>
            <a:r>
              <a:rPr lang="sl-SI" sz="1600" dirty="0">
                <a:solidFill>
                  <a:srgbClr val="990033"/>
                </a:solidFill>
                <a:latin typeface="Verdana" panose="020B0604030504040204" pitchFamily="34" charset="0"/>
                <a:ea typeface="Verdana" panose="020B0604030504040204" pitchFamily="34" charset="0"/>
              </a:rPr>
              <a:t>. </a:t>
            </a:r>
            <a:r>
              <a:rPr lang="sl-SI" sz="1600" b="1" dirty="0">
                <a:solidFill>
                  <a:srgbClr val="990033"/>
                </a:solidFill>
                <a:latin typeface="Verdana" panose="020B0604030504040204" pitchFamily="34" charset="0"/>
                <a:ea typeface="Verdana" panose="020B0604030504040204" pitchFamily="34" charset="0"/>
              </a:rPr>
              <a:t>Direktiva o preglednosti plačil</a:t>
            </a:r>
          </a:p>
          <a:p>
            <a:pPr marL="0" indent="0">
              <a:spcBef>
                <a:spcPts val="0"/>
              </a:spcBef>
              <a:buNone/>
            </a:pPr>
            <a:endParaRPr lang="sl-SI" sz="1200" dirty="0"/>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a:xfrm>
            <a:off x="0" y="6464808"/>
            <a:ext cx="12192000" cy="393191"/>
          </a:xfrm>
        </p:spPr>
        <p:txBody>
          <a:bodyPr/>
          <a:lstStyle/>
          <a:p>
            <a:pPr algn="just"/>
            <a:r>
              <a:rPr lang="sl-SI" dirty="0"/>
              <a:t>Projekt »</a:t>
            </a:r>
            <a:r>
              <a:rPr lang="sl-SI" dirty="0" err="1"/>
              <a:t>TRGOVIKO</a:t>
            </a:r>
            <a:r>
              <a:rPr lang="sl-SI" dirty="0"/>
              <a:t> nas povezuje« sofinancirata Republika Slovenija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313073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010912"/>
          </a:xfrm>
        </p:spPr>
        <p:txBody>
          <a:bodyPr>
            <a:noAutofit/>
          </a:bodyPr>
          <a:lstStyle/>
          <a:p>
            <a:pPr marL="0" lvl="1" indent="0">
              <a:buNone/>
            </a:pPr>
            <a: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t>Študijski obisk na Danskem</a:t>
            </a:r>
          </a:p>
          <a:p>
            <a:pPr marL="0" indent="0">
              <a:buNone/>
            </a:pPr>
            <a:endParaRPr lang="sl-SI" sz="1600" b="1" dirty="0">
              <a:solidFill>
                <a:srgbClr val="990033"/>
              </a:solidFill>
              <a:latin typeface="Verdana" panose="020B0604030504040204" pitchFamily="34" charset="0"/>
              <a:ea typeface="Verdana" panose="020B0604030504040204" pitchFamily="34" charset="0"/>
            </a:endParaRPr>
          </a:p>
          <a:p>
            <a:pPr marL="0" indent="0" algn="just">
              <a:buNone/>
            </a:pPr>
            <a:r>
              <a:rPr lang="sl-SI" sz="1600" b="1" dirty="0">
                <a:solidFill>
                  <a:srgbClr val="990033"/>
                </a:solidFill>
                <a:latin typeface="Verdana" panose="020B0604030504040204" pitchFamily="34" charset="0"/>
                <a:ea typeface="Verdana" panose="020B0604030504040204" pitchFamily="34" charset="0"/>
              </a:rPr>
              <a:t>Konfederacija danskih delodajalskih združenj </a:t>
            </a:r>
            <a:r>
              <a:rPr lang="sl-SI" sz="1600" dirty="0">
                <a:solidFill>
                  <a:srgbClr val="990033"/>
                </a:solidFill>
                <a:latin typeface="Verdana" panose="020B0604030504040204" pitchFamily="34" charset="0"/>
                <a:ea typeface="Verdana" panose="020B0604030504040204" pitchFamily="34" charset="0"/>
              </a:rPr>
              <a:t>(</a:t>
            </a:r>
            <a:r>
              <a:rPr lang="sl-SI" sz="1600" dirty="0" err="1">
                <a:solidFill>
                  <a:srgbClr val="990033"/>
                </a:solidFill>
                <a:latin typeface="Verdana" panose="020B0604030504040204" pitchFamily="34" charset="0"/>
                <a:ea typeface="Verdana" panose="020B0604030504040204" pitchFamily="34" charset="0"/>
              </a:rPr>
              <a:t>Confederation</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of</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Danish</a:t>
            </a:r>
            <a:r>
              <a:rPr lang="sl-SI" sz="1600" dirty="0">
                <a:solidFill>
                  <a:srgbClr val="990033"/>
                </a:solidFill>
                <a:latin typeface="Verdana" panose="020B0604030504040204" pitchFamily="34" charset="0"/>
                <a:ea typeface="Verdana" panose="020B0604030504040204" pitchFamily="34" charset="0"/>
              </a:rPr>
              <a:t> </a:t>
            </a:r>
            <a:r>
              <a:rPr lang="sl-SI" sz="1600" dirty="0" err="1">
                <a:solidFill>
                  <a:srgbClr val="990033"/>
                </a:solidFill>
                <a:latin typeface="Verdana" panose="020B0604030504040204" pitchFamily="34" charset="0"/>
                <a:ea typeface="Verdana" panose="020B0604030504040204" pitchFamily="34" charset="0"/>
              </a:rPr>
              <a:t>Employers</a:t>
            </a:r>
            <a:r>
              <a:rPr lang="sl-SI" sz="1600" dirty="0">
                <a:solidFill>
                  <a:srgbClr val="990033"/>
                </a:solidFill>
                <a:latin typeface="Verdana" panose="020B0604030504040204" pitchFamily="34" charset="0"/>
                <a:ea typeface="Verdana" panose="020B0604030504040204" pitchFamily="34" charset="0"/>
              </a:rPr>
              <a:t> oziroma Dansk </a:t>
            </a:r>
            <a:r>
              <a:rPr lang="sl-SI" sz="1600" dirty="0" err="1">
                <a:solidFill>
                  <a:srgbClr val="990033"/>
                </a:solidFill>
                <a:latin typeface="Verdana" panose="020B0604030504040204" pitchFamily="34" charset="0"/>
                <a:ea typeface="Verdana" panose="020B0604030504040204" pitchFamily="34" charset="0"/>
              </a:rPr>
              <a:t>Arbejdsgiverforening</a:t>
            </a:r>
            <a:r>
              <a:rPr lang="sl-SI" sz="1600" dirty="0">
                <a:solidFill>
                  <a:srgbClr val="990033"/>
                </a:solidFill>
                <a:latin typeface="Verdana" panose="020B0604030504040204" pitchFamily="34" charset="0"/>
                <a:ea typeface="Verdana" panose="020B0604030504040204" pitchFamily="34" charset="0"/>
              </a:rPr>
              <a:t> (DA))</a:t>
            </a:r>
          </a:p>
          <a:p>
            <a:pPr marL="0" indent="0" algn="just">
              <a:spcBef>
                <a:spcPts val="0"/>
              </a:spcBef>
              <a:buNone/>
            </a:pPr>
            <a:endParaRPr lang="sl-SI" sz="1600" dirty="0">
              <a:solidFill>
                <a:srgbClr val="990033"/>
              </a:solidFill>
              <a:latin typeface="Verdana" panose="020B0604030504040204" pitchFamily="34" charset="0"/>
              <a:ea typeface="Verdana" panose="020B0604030504040204" pitchFamily="34" charset="0"/>
            </a:endParaRPr>
          </a:p>
          <a:p>
            <a:pPr marL="0" indent="0" algn="just">
              <a:spcBef>
                <a:spcPts val="0"/>
              </a:spcBef>
              <a:buNone/>
            </a:pPr>
            <a:r>
              <a:rPr lang="sl-SI" sz="1600" dirty="0">
                <a:solidFill>
                  <a:srgbClr val="990033"/>
                </a:solidFill>
                <a:latin typeface="Verdana" panose="020B0604030504040204" pitchFamily="34" charset="0"/>
                <a:ea typeface="Verdana" panose="020B0604030504040204" pitchFamily="34" charset="0"/>
              </a:rPr>
              <a:t>DA je osrednja delodajalska organizacija, ki zastopa zasebne delodajalce že od leta 1896, združuje 11 članskih organizacij ter pokriva približno polovico zasebne zaposlenosti na Danskem. </a:t>
            </a:r>
            <a:r>
              <a:rPr lang="sl-SI" sz="1600" b="1" dirty="0">
                <a:solidFill>
                  <a:srgbClr val="990033"/>
                </a:solidFill>
                <a:latin typeface="Verdana" panose="020B0604030504040204" pitchFamily="34" charset="0"/>
                <a:ea typeface="Verdana" panose="020B0604030504040204" pitchFamily="34" charset="0"/>
              </a:rPr>
              <a:t>Leta 1896 je bila podpisana tudi prva kolektivna pogodba.</a:t>
            </a:r>
          </a:p>
          <a:p>
            <a:pPr marL="0" indent="0" algn="just">
              <a:spcBef>
                <a:spcPts val="0"/>
              </a:spcBef>
              <a:buNone/>
            </a:pPr>
            <a:endParaRPr lang="sl-SI" sz="1600" b="1" dirty="0">
              <a:solidFill>
                <a:srgbClr val="990033"/>
              </a:solidFill>
              <a:latin typeface="Verdana" panose="020B0604030504040204" pitchFamily="34" charset="0"/>
              <a:ea typeface="Verdana" panose="020B0604030504040204" pitchFamily="34" charset="0"/>
            </a:endParaRPr>
          </a:p>
          <a:p>
            <a:pPr marL="0" indent="0" algn="just">
              <a:spcBef>
                <a:spcPts val="0"/>
              </a:spcBef>
              <a:buNone/>
            </a:pPr>
            <a:r>
              <a:rPr lang="sl-SI" sz="1600" b="1" dirty="0">
                <a:solidFill>
                  <a:srgbClr val="990033"/>
                </a:solidFill>
                <a:latin typeface="Verdana" panose="020B0604030504040204" pitchFamily="34" charset="0"/>
                <a:ea typeface="Verdana" panose="020B0604030504040204" pitchFamily="34" charset="0"/>
              </a:rPr>
              <a:t>Izpostavljena problematika, ki je trenutno aktualna:</a:t>
            </a:r>
          </a:p>
          <a:p>
            <a:pPr algn="just">
              <a:spcBef>
                <a:spcPts val="0"/>
              </a:spcBef>
            </a:pPr>
            <a:r>
              <a:rPr lang="sl-SI" sz="1600" dirty="0">
                <a:solidFill>
                  <a:srgbClr val="990033"/>
                </a:solidFill>
                <a:latin typeface="Verdana" panose="020B0604030504040204" pitchFamily="34" charset="0"/>
                <a:ea typeface="Verdana" panose="020B0604030504040204" pitchFamily="34" charset="0"/>
              </a:rPr>
              <a:t>danski model temelji na </a:t>
            </a:r>
            <a:r>
              <a:rPr lang="sl-SI" sz="1600" b="1" dirty="0">
                <a:solidFill>
                  <a:srgbClr val="990033"/>
                </a:solidFill>
                <a:latin typeface="Verdana" panose="020B0604030504040204" pitchFamily="34" charset="0"/>
                <a:ea typeface="Verdana" panose="020B0604030504040204" pitchFamily="34" charset="0"/>
              </a:rPr>
              <a:t>pomembni vlogi kolektivnih pogodb, ravnotežju med fleksibilnostjo in varnostjo</a:t>
            </a:r>
            <a:r>
              <a:rPr lang="sl-SI" sz="1600" dirty="0">
                <a:solidFill>
                  <a:srgbClr val="990033"/>
                </a:solidFill>
                <a:latin typeface="Verdana" panose="020B0604030504040204" pitchFamily="34" charset="0"/>
                <a:ea typeface="Verdana" panose="020B0604030504040204" pitchFamily="34" charset="0"/>
              </a:rPr>
              <a:t>, tripartitnem sodelovanju </a:t>
            </a:r>
            <a:r>
              <a:rPr lang="sl-SI" sz="1600" b="1" dirty="0">
                <a:solidFill>
                  <a:srgbClr val="990033"/>
                </a:solidFill>
                <a:latin typeface="Verdana" panose="020B0604030504040204" pitchFamily="34" charset="0"/>
                <a:ea typeface="Verdana" panose="020B0604030504040204" pitchFamily="34" charset="0"/>
              </a:rPr>
              <a:t>ter jasni delitvi pristojnosti med državo in socialnimi partnerj</a:t>
            </a:r>
            <a:r>
              <a:rPr lang="sl-SI" sz="1600" dirty="0">
                <a:solidFill>
                  <a:srgbClr val="990033"/>
                </a:solidFill>
                <a:latin typeface="Verdana" panose="020B0604030504040204" pitchFamily="34" charset="0"/>
                <a:ea typeface="Verdana" panose="020B0604030504040204" pitchFamily="34" charset="0"/>
              </a:rPr>
              <a:t>i;</a:t>
            </a:r>
          </a:p>
          <a:p>
            <a:pPr algn="just">
              <a:spcBef>
                <a:spcPts val="0"/>
              </a:spcBef>
            </a:pPr>
            <a:r>
              <a:rPr lang="sl-SI" sz="1600" b="1" dirty="0">
                <a:solidFill>
                  <a:srgbClr val="990033"/>
                </a:solidFill>
                <a:latin typeface="Verdana" panose="020B0604030504040204" pitchFamily="34" charset="0"/>
                <a:ea typeface="Verdana" panose="020B0604030504040204" pitchFamily="34" charset="0"/>
              </a:rPr>
              <a:t>vodilo najprej dober in uravnotežen socialni dialog</a:t>
            </a:r>
            <a:r>
              <a:rPr lang="sl-SI" sz="1600" dirty="0">
                <a:solidFill>
                  <a:srgbClr val="990033"/>
                </a:solidFill>
                <a:latin typeface="Verdana" panose="020B0604030504040204" pitchFamily="34" charset="0"/>
                <a:ea typeface="Verdana" panose="020B0604030504040204" pitchFamily="34" charset="0"/>
              </a:rPr>
              <a:t> s socialnimi partnerji, šele nato sledijo morebitni ukrepi s strani države, ki so v njihovem primeru minimalni, saj se vsebine pretežno uredijo v socialnem dialogu;</a:t>
            </a:r>
            <a:endParaRPr lang="sl-SI" sz="1600" b="1" dirty="0">
              <a:solidFill>
                <a:srgbClr val="990033"/>
              </a:solidFill>
              <a:latin typeface="Verdana" panose="020B0604030504040204" pitchFamily="34" charset="0"/>
              <a:ea typeface="Verdana" panose="020B0604030504040204" pitchFamily="34" charset="0"/>
            </a:endParaRPr>
          </a:p>
          <a:p>
            <a:pPr algn="just">
              <a:spcBef>
                <a:spcPts val="0"/>
              </a:spcBef>
            </a:pPr>
            <a:r>
              <a:rPr lang="sl-SI" sz="1600" dirty="0">
                <a:solidFill>
                  <a:srgbClr val="990033"/>
                </a:solidFill>
                <a:latin typeface="Verdana" panose="020B0604030504040204" pitchFamily="34" charset="0"/>
                <a:ea typeface="Verdana" panose="020B0604030504040204" pitchFamily="34" charset="0"/>
              </a:rPr>
              <a:t>izziv: </a:t>
            </a:r>
            <a:r>
              <a:rPr lang="sl-SI" sz="1600" dirty="0" err="1">
                <a:solidFill>
                  <a:srgbClr val="990033"/>
                </a:solidFill>
                <a:latin typeface="Verdana" panose="020B0604030504040204" pitchFamily="34" charset="0"/>
                <a:ea typeface="Verdana" panose="020B0604030504040204" pitchFamily="34" charset="0"/>
              </a:rPr>
              <a:t>t.i</a:t>
            </a:r>
            <a:r>
              <a:rPr lang="sl-SI" sz="1600" dirty="0">
                <a:solidFill>
                  <a:srgbClr val="990033"/>
                </a:solidFill>
                <a:latin typeface="Verdana" panose="020B0604030504040204" pitchFamily="34" charset="0"/>
                <a:ea typeface="Verdana" panose="020B0604030504040204" pitchFamily="34" charset="0"/>
              </a:rPr>
              <a:t>. </a:t>
            </a:r>
            <a:r>
              <a:rPr lang="sl-SI" sz="1600" b="1" dirty="0">
                <a:solidFill>
                  <a:srgbClr val="990033"/>
                </a:solidFill>
                <a:latin typeface="Verdana" panose="020B0604030504040204" pitchFamily="34" charset="0"/>
                <a:ea typeface="Verdana" panose="020B0604030504040204" pitchFamily="34" charset="0"/>
              </a:rPr>
              <a:t>Direktiva o preglednosti plačil</a:t>
            </a:r>
          </a:p>
          <a:p>
            <a:pPr marL="0" indent="0">
              <a:spcBef>
                <a:spcPts val="0"/>
              </a:spcBef>
              <a:buNone/>
            </a:pPr>
            <a:endParaRPr lang="sl-SI" sz="1200" dirty="0"/>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a:xfrm>
            <a:off x="0" y="6464808"/>
            <a:ext cx="12192000" cy="393191"/>
          </a:xfrm>
        </p:spPr>
        <p:txBody>
          <a:bodyPr/>
          <a:lstStyle/>
          <a:p>
            <a:pPr algn="just"/>
            <a:r>
              <a:rPr lang="sl-SI" dirty="0"/>
              <a:t>Projekt »</a:t>
            </a:r>
            <a:r>
              <a:rPr lang="sl-SI" dirty="0" err="1"/>
              <a:t>TRGOVIKO</a:t>
            </a:r>
            <a:r>
              <a:rPr lang="sl-SI" dirty="0"/>
              <a:t> nas povezuje« sofinancirata Republika Slovenija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283328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010912"/>
          </a:xfrm>
        </p:spPr>
        <p:txBody>
          <a:bodyPr>
            <a:noAutofit/>
          </a:bodyPr>
          <a:lstStyle/>
          <a:p>
            <a:pPr marL="0" lvl="1" indent="0" algn="ctr">
              <a:buNone/>
            </a:pPr>
            <a:endParaRPr lang="sl-SI" sz="2800" b="1" dirty="0">
              <a:solidFill>
                <a:srgbClr val="990033"/>
              </a:solidFill>
              <a:latin typeface="Verdana" panose="020B0604030504040204" pitchFamily="34" charset="0"/>
              <a:ea typeface="Verdana" panose="020B0604030504040204" pitchFamily="34" charset="0"/>
              <a:cs typeface="Arial" panose="020B0604020202020204" pitchFamily="34" charset="0"/>
            </a:endParaRPr>
          </a:p>
          <a:p>
            <a:pPr marL="0" lvl="1" indent="0" algn="ctr">
              <a:buNone/>
            </a:pPr>
            <a:endParaRPr lang="sl-SI" sz="2800" b="1" dirty="0">
              <a:solidFill>
                <a:srgbClr val="990033"/>
              </a:solidFill>
              <a:latin typeface="Verdana" panose="020B0604030504040204" pitchFamily="34" charset="0"/>
              <a:ea typeface="Verdana" panose="020B0604030504040204" pitchFamily="34" charset="0"/>
              <a:cs typeface="Arial" panose="020B0604020202020204" pitchFamily="34" charset="0"/>
            </a:endParaRPr>
          </a:p>
          <a:p>
            <a:pPr marL="0" lvl="1" indent="0" algn="ctr">
              <a:buNone/>
            </a:pPr>
            <a:r>
              <a:rPr lang="sl-SI" sz="2800" b="1" dirty="0">
                <a:solidFill>
                  <a:srgbClr val="990033"/>
                </a:solidFill>
                <a:latin typeface="Verdana" panose="020B0604030504040204" pitchFamily="34" charset="0"/>
                <a:ea typeface="Verdana" panose="020B0604030504040204" pitchFamily="34" charset="0"/>
                <a:cs typeface="Arial" panose="020B0604020202020204" pitchFamily="34" charset="0"/>
              </a:rPr>
              <a:t>HVALA ZA VAŠO POZORNOST!</a:t>
            </a:r>
          </a:p>
          <a:p>
            <a:pPr marL="0" lvl="1" indent="0" algn="ctr">
              <a:buNone/>
            </a:pPr>
            <a:endParaRPr lang="sl-SI" sz="2800" b="1" dirty="0">
              <a:solidFill>
                <a:srgbClr val="990033"/>
              </a:solidFill>
              <a:latin typeface="Verdana" panose="020B0604030504040204" pitchFamily="34" charset="0"/>
              <a:ea typeface="Verdana" panose="020B0604030504040204" pitchFamily="34" charset="0"/>
              <a:cs typeface="Arial" panose="020B0604020202020204" pitchFamily="34" charset="0"/>
            </a:endParaRPr>
          </a:p>
          <a:p>
            <a:pPr marL="0" lvl="1" indent="0" algn="ctr">
              <a:buNone/>
            </a:pPr>
            <a:endParaRPr lang="sl-SI" sz="2800" b="1"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200" dirty="0"/>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a:xfrm>
            <a:off x="0" y="6464808"/>
            <a:ext cx="12192000" cy="393191"/>
          </a:xfrm>
        </p:spPr>
        <p:txBody>
          <a:bodyPr/>
          <a:lstStyle/>
          <a:p>
            <a:pPr algn="just"/>
            <a:r>
              <a:rPr lang="sl-SI" dirty="0"/>
              <a:t>Projekt »</a:t>
            </a:r>
            <a:r>
              <a:rPr lang="sl-SI" dirty="0" err="1"/>
              <a:t>TRGOVIKO</a:t>
            </a:r>
            <a:r>
              <a:rPr lang="sl-SI" dirty="0"/>
              <a:t> nas povezuje« sofinancirata Republika Slovenija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pic>
        <p:nvPicPr>
          <p:cNvPr id="5" name="Slika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87596" y="3192780"/>
            <a:ext cx="3051048" cy="3051048"/>
          </a:xfrm>
          <a:prstGeom prst="rect">
            <a:avLst/>
          </a:prstGeom>
        </p:spPr>
      </p:pic>
    </p:spTree>
    <p:extLst>
      <p:ext uri="{BB962C8B-B14F-4D97-AF65-F5344CB8AC3E}">
        <p14:creationId xmlns:p14="http://schemas.microsoft.com/office/powerpoint/2010/main" val="2807671422"/>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2711</TotalTime>
  <Words>2518</Words>
  <Application>Microsoft Office PowerPoint</Application>
  <PresentationFormat>Širokozaslonsko</PresentationFormat>
  <Paragraphs>159</Paragraphs>
  <Slides>10</Slides>
  <Notes>0</Notes>
  <HiddenSlides>0</HiddenSlides>
  <MMClips>0</MMClips>
  <ScaleCrop>false</ScaleCrop>
  <HeadingPairs>
    <vt:vector size="6" baseType="variant">
      <vt:variant>
        <vt:lpstr>Uporabljene pisave</vt:lpstr>
      </vt:variant>
      <vt:variant>
        <vt:i4>4</vt:i4>
      </vt:variant>
      <vt:variant>
        <vt:lpstr>Tema</vt:lpstr>
      </vt:variant>
      <vt:variant>
        <vt:i4>1</vt:i4>
      </vt:variant>
      <vt:variant>
        <vt:lpstr>Naslovi diapozitivov</vt:lpstr>
      </vt:variant>
      <vt:variant>
        <vt:i4>10</vt:i4>
      </vt:variant>
    </vt:vector>
  </HeadingPairs>
  <TitlesOfParts>
    <vt:vector size="15" baseType="lpstr">
      <vt:lpstr>Arial</vt:lpstr>
      <vt:lpstr>Calibri</vt:lpstr>
      <vt:lpstr>Calibri Light</vt:lpstr>
      <vt:lpstr>Verdana</vt:lpstr>
      <vt:lpstr>Officeova tema</vt:lpstr>
      <vt:lpstr>  </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dc:title>
  <dc:creator>Primož Gorenc</dc:creator>
  <cp:lastModifiedBy>Karmen Fortuna</cp:lastModifiedBy>
  <cp:revision>298</cp:revision>
  <cp:lastPrinted>2026-09-24T06:07:42Z</cp:lastPrinted>
  <dcterms:created xsi:type="dcterms:W3CDTF">2025-09-01T10:18:00Z</dcterms:created>
  <dcterms:modified xsi:type="dcterms:W3CDTF">2026-09-28T06:00:40Z</dcterms:modified>
</cp:coreProperties>
</file>