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sldIdLst>
    <p:sldId id="256" r:id="rId2"/>
    <p:sldId id="285" r:id="rId3"/>
    <p:sldId id="316" r:id="rId4"/>
    <p:sldId id="326" r:id="rId5"/>
    <p:sldId id="327" r:id="rId6"/>
    <p:sldId id="295" r:id="rId7"/>
    <p:sldId id="323" r:id="rId8"/>
    <p:sldId id="265" r:id="rId9"/>
    <p:sldId id="266" r:id="rId10"/>
  </p:sldIdLst>
  <p:sldSz cx="12192000" cy="6858000"/>
  <p:notesSz cx="6797675" cy="9926638"/>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5" d="100"/>
          <a:sy n="105" d="100"/>
        </p:scale>
        <p:origin x="834" y="90"/>
      </p:cViewPr>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glave 1"/>
          <p:cNvSpPr>
            <a:spLocks noGrp="1"/>
          </p:cNvSpPr>
          <p:nvPr>
            <p:ph type="hdr" sz="quarter"/>
          </p:nvPr>
        </p:nvSpPr>
        <p:spPr>
          <a:xfrm>
            <a:off x="0" y="0"/>
            <a:ext cx="2945660" cy="498056"/>
          </a:xfrm>
          <a:prstGeom prst="rect">
            <a:avLst/>
          </a:prstGeom>
        </p:spPr>
        <p:txBody>
          <a:bodyPr vert="horz" lIns="91467" tIns="45734" rIns="91467" bIns="45734" rtlCol="0"/>
          <a:lstStyle>
            <a:lvl1pPr algn="l">
              <a:defRPr sz="1200"/>
            </a:lvl1pPr>
          </a:lstStyle>
          <a:p>
            <a:endParaRPr lang="sl-SI"/>
          </a:p>
        </p:txBody>
      </p:sp>
      <p:sp>
        <p:nvSpPr>
          <p:cNvPr id="3" name="Označba mesta datuma 2"/>
          <p:cNvSpPr>
            <a:spLocks noGrp="1"/>
          </p:cNvSpPr>
          <p:nvPr>
            <p:ph type="dt" idx="1"/>
          </p:nvPr>
        </p:nvSpPr>
        <p:spPr>
          <a:xfrm>
            <a:off x="3850442" y="0"/>
            <a:ext cx="2945660" cy="498056"/>
          </a:xfrm>
          <a:prstGeom prst="rect">
            <a:avLst/>
          </a:prstGeom>
        </p:spPr>
        <p:txBody>
          <a:bodyPr vert="horz" lIns="91467" tIns="45734" rIns="91467" bIns="45734" rtlCol="0"/>
          <a:lstStyle>
            <a:lvl1pPr algn="r">
              <a:defRPr sz="1200"/>
            </a:lvl1pPr>
          </a:lstStyle>
          <a:p>
            <a:fld id="{090E7A86-626E-4FAE-92E3-08B36789634E}" type="datetimeFigureOut">
              <a:rPr lang="sl-SI" smtClean="0"/>
              <a:t>30. 09. 2026</a:t>
            </a:fld>
            <a:endParaRPr lang="sl-SI"/>
          </a:p>
        </p:txBody>
      </p:sp>
      <p:sp>
        <p:nvSpPr>
          <p:cNvPr id="4" name="Označba mesta stranske slike 3"/>
          <p:cNvSpPr>
            <a:spLocks noGrp="1" noRot="1" noChangeAspect="1"/>
          </p:cNvSpPr>
          <p:nvPr>
            <p:ph type="sldImg" idx="2"/>
          </p:nvPr>
        </p:nvSpPr>
        <p:spPr>
          <a:xfrm>
            <a:off x="420688" y="1239838"/>
            <a:ext cx="5956300" cy="3351212"/>
          </a:xfrm>
          <a:prstGeom prst="rect">
            <a:avLst/>
          </a:prstGeom>
          <a:noFill/>
          <a:ln w="12700">
            <a:solidFill>
              <a:prstClr val="black"/>
            </a:solidFill>
          </a:ln>
        </p:spPr>
        <p:txBody>
          <a:bodyPr vert="horz" lIns="91467" tIns="45734" rIns="91467" bIns="45734" rtlCol="0" anchor="ctr"/>
          <a:lstStyle/>
          <a:p>
            <a:endParaRPr lang="sl-SI"/>
          </a:p>
        </p:txBody>
      </p:sp>
      <p:sp>
        <p:nvSpPr>
          <p:cNvPr id="5" name="Označba mesta opomb 4"/>
          <p:cNvSpPr>
            <a:spLocks noGrp="1"/>
          </p:cNvSpPr>
          <p:nvPr>
            <p:ph type="body" sz="quarter" idx="3"/>
          </p:nvPr>
        </p:nvSpPr>
        <p:spPr>
          <a:xfrm>
            <a:off x="679768" y="4777195"/>
            <a:ext cx="5438140" cy="3908613"/>
          </a:xfrm>
          <a:prstGeom prst="rect">
            <a:avLst/>
          </a:prstGeom>
        </p:spPr>
        <p:txBody>
          <a:bodyPr vert="horz" lIns="91467" tIns="45734" rIns="91467" bIns="45734" rtlCol="0"/>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6" name="Označba mesta noge 5"/>
          <p:cNvSpPr>
            <a:spLocks noGrp="1"/>
          </p:cNvSpPr>
          <p:nvPr>
            <p:ph type="ftr" sz="quarter" idx="4"/>
          </p:nvPr>
        </p:nvSpPr>
        <p:spPr>
          <a:xfrm>
            <a:off x="0" y="9428585"/>
            <a:ext cx="2945660" cy="498055"/>
          </a:xfrm>
          <a:prstGeom prst="rect">
            <a:avLst/>
          </a:prstGeom>
        </p:spPr>
        <p:txBody>
          <a:bodyPr vert="horz" lIns="91467" tIns="45734" rIns="91467" bIns="45734" rtlCol="0" anchor="b"/>
          <a:lstStyle>
            <a:lvl1pPr algn="l">
              <a:defRPr sz="1200"/>
            </a:lvl1pPr>
          </a:lstStyle>
          <a:p>
            <a:endParaRPr lang="sl-SI"/>
          </a:p>
        </p:txBody>
      </p:sp>
      <p:sp>
        <p:nvSpPr>
          <p:cNvPr id="7" name="Označba mesta številke diapozitiva 6"/>
          <p:cNvSpPr>
            <a:spLocks noGrp="1"/>
          </p:cNvSpPr>
          <p:nvPr>
            <p:ph type="sldNum" sz="quarter" idx="5"/>
          </p:nvPr>
        </p:nvSpPr>
        <p:spPr>
          <a:xfrm>
            <a:off x="3850442" y="9428585"/>
            <a:ext cx="2945660" cy="498055"/>
          </a:xfrm>
          <a:prstGeom prst="rect">
            <a:avLst/>
          </a:prstGeom>
        </p:spPr>
        <p:txBody>
          <a:bodyPr vert="horz" lIns="91467" tIns="45734" rIns="91467" bIns="45734" rtlCol="0" anchor="b"/>
          <a:lstStyle>
            <a:lvl1pPr algn="r">
              <a:defRPr sz="1200"/>
            </a:lvl1pPr>
          </a:lstStyle>
          <a:p>
            <a:fld id="{AC55B620-5AB8-4939-A9CC-59AEE3536E67}" type="slidenum">
              <a:rPr lang="sl-SI" smtClean="0"/>
              <a:t>‹#›</a:t>
            </a:fld>
            <a:endParaRPr lang="sl-SI"/>
          </a:p>
        </p:txBody>
      </p:sp>
    </p:spTree>
    <p:extLst>
      <p:ext uri="{BB962C8B-B14F-4D97-AF65-F5344CB8AC3E}">
        <p14:creationId xmlns:p14="http://schemas.microsoft.com/office/powerpoint/2010/main" val="39193331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Naslovni diapoziti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47369A06-5FB0-6682-9E44-B2302AE07830}"/>
              </a:ext>
            </a:extLst>
          </p:cNvPr>
          <p:cNvSpPr>
            <a:spLocks noGrp="1"/>
          </p:cNvSpPr>
          <p:nvPr>
            <p:ph type="ctrTitle"/>
          </p:nvPr>
        </p:nvSpPr>
        <p:spPr>
          <a:xfrm>
            <a:off x="1524000" y="1122363"/>
            <a:ext cx="9144000" cy="2387600"/>
          </a:xfrm>
        </p:spPr>
        <p:txBody>
          <a:bodyPr anchor="b"/>
          <a:lstStyle>
            <a:lvl1pPr algn="ctr">
              <a:defRPr sz="6000"/>
            </a:lvl1pPr>
          </a:lstStyle>
          <a:p>
            <a:r>
              <a:rPr lang="sl-SI" dirty="0"/>
              <a:t>Kliknite, če želite urediti slog naslova matrice</a:t>
            </a:r>
          </a:p>
        </p:txBody>
      </p:sp>
      <p:sp>
        <p:nvSpPr>
          <p:cNvPr id="3" name="Podnaslov 2">
            <a:extLst>
              <a:ext uri="{FF2B5EF4-FFF2-40B4-BE49-F238E27FC236}">
                <a16:creationId xmlns:a16="http://schemas.microsoft.com/office/drawing/2014/main" id="{DBD465E5-0B42-F3B1-1D63-9B31085201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l-SI" dirty="0"/>
              <a:t>Kliknite, če želite urediti slog podnaslova matrice</a:t>
            </a:r>
          </a:p>
        </p:txBody>
      </p:sp>
      <p:sp>
        <p:nvSpPr>
          <p:cNvPr id="4" name="Označba mesta datuma 3">
            <a:extLst>
              <a:ext uri="{FF2B5EF4-FFF2-40B4-BE49-F238E27FC236}">
                <a16:creationId xmlns:a16="http://schemas.microsoft.com/office/drawing/2014/main" id="{E5DE1915-5CAA-3C47-D9E7-7F45CC64DCCC}"/>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5" name="Označba mesta noge 4">
            <a:extLst>
              <a:ext uri="{FF2B5EF4-FFF2-40B4-BE49-F238E27FC236}">
                <a16:creationId xmlns:a16="http://schemas.microsoft.com/office/drawing/2014/main" id="{5A4AC0B2-E018-19CB-C645-C2C93051F194}"/>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7F379C13-F1E9-F58F-911E-68D853359096}"/>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pic>
        <p:nvPicPr>
          <p:cNvPr id="9" name="Slika 8">
            <a:extLst>
              <a:ext uri="{FF2B5EF4-FFF2-40B4-BE49-F238E27FC236}">
                <a16:creationId xmlns:a16="http://schemas.microsoft.com/office/drawing/2014/main" id="{1BE98EA6-9067-C541-E084-6AA763BE6FD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0" name="Slika 9">
            <a:extLst>
              <a:ext uri="{FF2B5EF4-FFF2-40B4-BE49-F238E27FC236}">
                <a16:creationId xmlns:a16="http://schemas.microsoft.com/office/drawing/2014/main" id="{617AF244-2C80-533C-7E85-03E0001C73B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Tree>
    <p:extLst>
      <p:ext uri="{BB962C8B-B14F-4D97-AF65-F5344CB8AC3E}">
        <p14:creationId xmlns:p14="http://schemas.microsoft.com/office/powerpoint/2010/main" val="939365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Naslov in vsebin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60E5A77-3E71-1946-BBD3-8A73E6A30827}"/>
              </a:ext>
            </a:extLst>
          </p:cNvPr>
          <p:cNvSpPr>
            <a:spLocks noGrp="1"/>
          </p:cNvSpPr>
          <p:nvPr>
            <p:ph type="title"/>
          </p:nvPr>
        </p:nvSpPr>
        <p:spPr>
          <a:xfrm>
            <a:off x="838200" y="867986"/>
            <a:ext cx="10515600" cy="822702"/>
          </a:xfrm>
        </p:spPr>
        <p:txBody>
          <a:bodyPr/>
          <a:lstStyle/>
          <a:p>
            <a:r>
              <a:rPr lang="sl-SI" dirty="0"/>
              <a:t>Kliknite, če želite urediti slog naslova matrice</a:t>
            </a:r>
          </a:p>
        </p:txBody>
      </p:sp>
      <p:sp>
        <p:nvSpPr>
          <p:cNvPr id="3" name="Označba mesta vsebine 2">
            <a:extLst>
              <a:ext uri="{FF2B5EF4-FFF2-40B4-BE49-F238E27FC236}">
                <a16:creationId xmlns:a16="http://schemas.microsoft.com/office/drawing/2014/main" id="{3790A5CD-CA88-49CD-26DC-649E07A276A2}"/>
              </a:ext>
            </a:extLst>
          </p:cNvPr>
          <p:cNvSpPr>
            <a:spLocks noGrp="1"/>
          </p:cNvSpPr>
          <p:nvPr>
            <p:ph idx="1"/>
          </p:nvPr>
        </p:nvSpPr>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10" name="Slika 9">
            <a:extLst>
              <a:ext uri="{FF2B5EF4-FFF2-40B4-BE49-F238E27FC236}">
                <a16:creationId xmlns:a16="http://schemas.microsoft.com/office/drawing/2014/main" id="{EE98923A-5961-0812-0656-1DCF7208C6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1" name="Slika 10">
            <a:extLst>
              <a:ext uri="{FF2B5EF4-FFF2-40B4-BE49-F238E27FC236}">
                <a16:creationId xmlns:a16="http://schemas.microsoft.com/office/drawing/2014/main" id="{968CE477-77C9-3DC7-2E68-5D5E749707E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
        <p:nvSpPr>
          <p:cNvPr id="5" name="Označba mesta datuma 3">
            <a:extLst>
              <a:ext uri="{FF2B5EF4-FFF2-40B4-BE49-F238E27FC236}">
                <a16:creationId xmlns:a16="http://schemas.microsoft.com/office/drawing/2014/main" id="{1EE3CCEC-C494-07FF-BC12-51FAAB75DDCD}"/>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8" name="Označba mesta noge 4">
            <a:extLst>
              <a:ext uri="{FF2B5EF4-FFF2-40B4-BE49-F238E27FC236}">
                <a16:creationId xmlns:a16="http://schemas.microsoft.com/office/drawing/2014/main" id="{80A54185-227D-DBB5-9812-B774E6DD54E2}"/>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D2098124-876E-80E8-4F9E-F0AF5BEFAD78}"/>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1968395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Glava odse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8781E1FF-95B9-8665-B637-3F1D7ED85301}"/>
              </a:ext>
            </a:extLst>
          </p:cNvPr>
          <p:cNvSpPr>
            <a:spLocks noGrp="1"/>
          </p:cNvSpPr>
          <p:nvPr>
            <p:ph type="title"/>
          </p:nvPr>
        </p:nvSpPr>
        <p:spPr>
          <a:xfrm>
            <a:off x="831850" y="1709738"/>
            <a:ext cx="10515600" cy="2852737"/>
          </a:xfrm>
        </p:spPr>
        <p:txBody>
          <a:bodyPr anchor="b"/>
          <a:lstStyle>
            <a:lvl1pPr>
              <a:defRPr sz="6000"/>
            </a:lvl1pPr>
          </a:lstStyle>
          <a:p>
            <a:r>
              <a:rPr lang="sl-SI"/>
              <a:t>Kliknite, če želite urediti slog naslova matrice</a:t>
            </a:r>
          </a:p>
        </p:txBody>
      </p:sp>
      <p:sp>
        <p:nvSpPr>
          <p:cNvPr id="3" name="Označba mesta besedila 2">
            <a:extLst>
              <a:ext uri="{FF2B5EF4-FFF2-40B4-BE49-F238E27FC236}">
                <a16:creationId xmlns:a16="http://schemas.microsoft.com/office/drawing/2014/main" id="{EAE59C22-63B1-0CC9-06A5-675A3849972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l-SI"/>
              <a:t>Kliknite za urejanje slogov besedila matrice</a:t>
            </a:r>
          </a:p>
        </p:txBody>
      </p:sp>
      <p:pic>
        <p:nvPicPr>
          <p:cNvPr id="7" name="Slika 6">
            <a:extLst>
              <a:ext uri="{FF2B5EF4-FFF2-40B4-BE49-F238E27FC236}">
                <a16:creationId xmlns:a16="http://schemas.microsoft.com/office/drawing/2014/main" id="{080B7F0B-0D0C-3424-28AB-180906BF3DA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22AFFD71-71B6-EC81-8F71-F59840ED65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4216"/>
            <a:ext cx="2069691" cy="822702"/>
          </a:xfrm>
          <a:prstGeom prst="rect">
            <a:avLst/>
          </a:prstGeom>
          <a:noFill/>
          <a:ln>
            <a:noFill/>
          </a:ln>
        </p:spPr>
      </p:pic>
      <p:sp>
        <p:nvSpPr>
          <p:cNvPr id="4" name="Označba mesta datuma 3">
            <a:extLst>
              <a:ext uri="{FF2B5EF4-FFF2-40B4-BE49-F238E27FC236}">
                <a16:creationId xmlns:a16="http://schemas.microsoft.com/office/drawing/2014/main" id="{24C78B1F-FE2D-81C2-8053-3DBFC6AD6443}"/>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5" name="Označba mesta noge 4">
            <a:extLst>
              <a:ext uri="{FF2B5EF4-FFF2-40B4-BE49-F238E27FC236}">
                <a16:creationId xmlns:a16="http://schemas.microsoft.com/office/drawing/2014/main" id="{10640514-56E4-67F9-94CD-DF07D210D0B2}"/>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BE2B0E94-18F7-3012-FCCA-DAF7E1CE7321}"/>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15884329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1A58738-1AD2-EF1A-5A7E-78E47B6C28EA}"/>
              </a:ext>
            </a:extLst>
          </p:cNvPr>
          <p:cNvSpPr>
            <a:spLocks noGrp="1"/>
          </p:cNvSpPr>
          <p:nvPr>
            <p:ph type="title"/>
          </p:nvPr>
        </p:nvSpPr>
        <p:spPr>
          <a:xfrm>
            <a:off x="838200" y="941798"/>
            <a:ext cx="10515600" cy="748890"/>
          </a:xfrm>
        </p:spPr>
        <p:txBody>
          <a:bodyPr/>
          <a:lstStyle/>
          <a:p>
            <a:r>
              <a:rPr lang="sl-SI"/>
              <a:t>Kliknite, če želite urediti slog naslova matrice</a:t>
            </a:r>
          </a:p>
        </p:txBody>
      </p:sp>
      <p:sp>
        <p:nvSpPr>
          <p:cNvPr id="3" name="Označba mesta vsebine 2">
            <a:extLst>
              <a:ext uri="{FF2B5EF4-FFF2-40B4-BE49-F238E27FC236}">
                <a16:creationId xmlns:a16="http://schemas.microsoft.com/office/drawing/2014/main" id="{F6BE91DD-1261-C31D-2A1D-D74524655F0E}"/>
              </a:ext>
            </a:extLst>
          </p:cNvPr>
          <p:cNvSpPr>
            <a:spLocks noGrp="1"/>
          </p:cNvSpPr>
          <p:nvPr>
            <p:ph sz="half" idx="1"/>
          </p:nvPr>
        </p:nvSpPr>
        <p:spPr>
          <a:xfrm>
            <a:off x="838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vsebine 3">
            <a:extLst>
              <a:ext uri="{FF2B5EF4-FFF2-40B4-BE49-F238E27FC236}">
                <a16:creationId xmlns:a16="http://schemas.microsoft.com/office/drawing/2014/main" id="{98197075-2F62-7379-B5D1-E45491852728}"/>
              </a:ext>
            </a:extLst>
          </p:cNvPr>
          <p:cNvSpPr>
            <a:spLocks noGrp="1"/>
          </p:cNvSpPr>
          <p:nvPr>
            <p:ph sz="half" idx="2"/>
          </p:nvPr>
        </p:nvSpPr>
        <p:spPr>
          <a:xfrm>
            <a:off x="6172200" y="1825625"/>
            <a:ext cx="5181600" cy="435133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8" name="Slika 7">
            <a:extLst>
              <a:ext uri="{FF2B5EF4-FFF2-40B4-BE49-F238E27FC236}">
                <a16:creationId xmlns:a16="http://schemas.microsoft.com/office/drawing/2014/main" id="{357FBC9C-1A12-5849-F284-C2D11CF478D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146C620A-14AD-C312-2F8E-488996EEF0B3}"/>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EC413D68-5672-BD88-BEF3-6F6A3B9E14DE}"/>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6" name="Označba mesta noge 4">
            <a:extLst>
              <a:ext uri="{FF2B5EF4-FFF2-40B4-BE49-F238E27FC236}">
                <a16:creationId xmlns:a16="http://schemas.microsoft.com/office/drawing/2014/main" id="{D69DBAAF-6C0A-7E57-5078-0EEE0615736C}"/>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87058A0A-659F-EDB8-4960-DB89D5DA98EC}"/>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6823869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Primerjav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1DA491CE-3F84-8050-8FB3-B2A6C818EBAB}"/>
              </a:ext>
            </a:extLst>
          </p:cNvPr>
          <p:cNvSpPr>
            <a:spLocks noGrp="1"/>
          </p:cNvSpPr>
          <p:nvPr>
            <p:ph type="title"/>
          </p:nvPr>
        </p:nvSpPr>
        <p:spPr>
          <a:xfrm>
            <a:off x="839788" y="941798"/>
            <a:ext cx="10515600" cy="748890"/>
          </a:xfrm>
        </p:spPr>
        <p:txBody>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8667CEB6-4BC2-4A04-DFD3-63361463AEB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4" name="Označba mesta vsebine 3">
            <a:extLst>
              <a:ext uri="{FF2B5EF4-FFF2-40B4-BE49-F238E27FC236}">
                <a16:creationId xmlns:a16="http://schemas.microsoft.com/office/drawing/2014/main" id="{C5F70FCE-BA57-4F3C-A0BD-C019656CC580}"/>
              </a:ext>
            </a:extLst>
          </p:cNvPr>
          <p:cNvSpPr>
            <a:spLocks noGrp="1"/>
          </p:cNvSpPr>
          <p:nvPr>
            <p:ph sz="half" idx="2"/>
          </p:nvPr>
        </p:nvSpPr>
        <p:spPr>
          <a:xfrm>
            <a:off x="839788" y="2505075"/>
            <a:ext cx="5157787"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5" name="Označba mesta besedila 4">
            <a:extLst>
              <a:ext uri="{FF2B5EF4-FFF2-40B4-BE49-F238E27FC236}">
                <a16:creationId xmlns:a16="http://schemas.microsoft.com/office/drawing/2014/main" id="{ED0ED983-A7A8-C979-312E-465D55D6437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l-SI"/>
              <a:t>Kliknite za urejanje slogov besedila matrice</a:t>
            </a:r>
          </a:p>
        </p:txBody>
      </p:sp>
      <p:sp>
        <p:nvSpPr>
          <p:cNvPr id="6" name="Označba mesta vsebine 5">
            <a:extLst>
              <a:ext uri="{FF2B5EF4-FFF2-40B4-BE49-F238E27FC236}">
                <a16:creationId xmlns:a16="http://schemas.microsoft.com/office/drawing/2014/main" id="{75571636-61C6-8138-3A44-AE44DAE302C5}"/>
              </a:ext>
            </a:extLst>
          </p:cNvPr>
          <p:cNvSpPr>
            <a:spLocks noGrp="1"/>
          </p:cNvSpPr>
          <p:nvPr>
            <p:ph sz="quarter" idx="4"/>
          </p:nvPr>
        </p:nvSpPr>
        <p:spPr>
          <a:xfrm>
            <a:off x="6172200" y="2505075"/>
            <a:ext cx="5183188" cy="3684588"/>
          </a:xfrm>
        </p:spPr>
        <p:txBody>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pic>
        <p:nvPicPr>
          <p:cNvPr id="10" name="Slika 9">
            <a:extLst>
              <a:ext uri="{FF2B5EF4-FFF2-40B4-BE49-F238E27FC236}">
                <a16:creationId xmlns:a16="http://schemas.microsoft.com/office/drawing/2014/main" id="{9717F513-9DE4-1706-C42D-2AB34F6AFB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11" name="Slika 10">
            <a:extLst>
              <a:ext uri="{FF2B5EF4-FFF2-40B4-BE49-F238E27FC236}">
                <a16:creationId xmlns:a16="http://schemas.microsoft.com/office/drawing/2014/main" id="{4BC6D867-47A2-07D8-4250-1DDB87545410}"/>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86813" y="123254"/>
            <a:ext cx="2069691" cy="822702"/>
          </a:xfrm>
          <a:prstGeom prst="rect">
            <a:avLst/>
          </a:prstGeom>
          <a:noFill/>
          <a:ln>
            <a:noFill/>
          </a:ln>
        </p:spPr>
      </p:pic>
      <p:sp>
        <p:nvSpPr>
          <p:cNvPr id="7" name="Označba mesta datuma 3">
            <a:extLst>
              <a:ext uri="{FF2B5EF4-FFF2-40B4-BE49-F238E27FC236}">
                <a16:creationId xmlns:a16="http://schemas.microsoft.com/office/drawing/2014/main" id="{E1E01DE9-E12A-EFAB-5217-AFD6C90A77DF}"/>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8" name="Označba mesta noge 4">
            <a:extLst>
              <a:ext uri="{FF2B5EF4-FFF2-40B4-BE49-F238E27FC236}">
                <a16:creationId xmlns:a16="http://schemas.microsoft.com/office/drawing/2014/main" id="{6ED4EABE-B1A7-45C3-8FAF-7132DFCA8DC5}"/>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43493706-A106-D7CB-9880-4C92960EB8C8}"/>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6244785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Samo naslov">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D0BFAD19-D702-7FB0-25BB-ACB5DA235DA0}"/>
              </a:ext>
            </a:extLst>
          </p:cNvPr>
          <p:cNvSpPr>
            <a:spLocks noGrp="1"/>
          </p:cNvSpPr>
          <p:nvPr>
            <p:ph type="title"/>
          </p:nvPr>
        </p:nvSpPr>
        <p:spPr/>
        <p:txBody>
          <a:bodyPr/>
          <a:lstStyle/>
          <a:p>
            <a:r>
              <a:rPr lang="sl-SI"/>
              <a:t>Kliknite, če želite urediti slog naslova matrice</a:t>
            </a:r>
          </a:p>
        </p:txBody>
      </p:sp>
      <p:pic>
        <p:nvPicPr>
          <p:cNvPr id="6" name="Slika 5">
            <a:extLst>
              <a:ext uri="{FF2B5EF4-FFF2-40B4-BE49-F238E27FC236}">
                <a16:creationId xmlns:a16="http://schemas.microsoft.com/office/drawing/2014/main" id="{ADC17C69-065C-0F1D-255D-57FB843CBD1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7" name="Slika 6">
            <a:extLst>
              <a:ext uri="{FF2B5EF4-FFF2-40B4-BE49-F238E27FC236}">
                <a16:creationId xmlns:a16="http://schemas.microsoft.com/office/drawing/2014/main" id="{AD8D5400-72DE-275E-E020-1BDF81925F85}"/>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3" name="Označba mesta datuma 3">
            <a:extLst>
              <a:ext uri="{FF2B5EF4-FFF2-40B4-BE49-F238E27FC236}">
                <a16:creationId xmlns:a16="http://schemas.microsoft.com/office/drawing/2014/main" id="{5091B062-1678-ACF1-1582-D0D957CF3F22}"/>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4" name="Označba mesta noge 4">
            <a:extLst>
              <a:ext uri="{FF2B5EF4-FFF2-40B4-BE49-F238E27FC236}">
                <a16:creationId xmlns:a16="http://schemas.microsoft.com/office/drawing/2014/main" id="{9AEDDF2C-A706-9B52-FEA3-3DAB5FFCD137}"/>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5" name="Označba mesta številke diapozitiva 5">
            <a:extLst>
              <a:ext uri="{FF2B5EF4-FFF2-40B4-BE49-F238E27FC236}">
                <a16:creationId xmlns:a16="http://schemas.microsoft.com/office/drawing/2014/main" id="{1433C777-4D50-75A6-3E1F-60E341F2B611}"/>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7807162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pic>
        <p:nvPicPr>
          <p:cNvPr id="5" name="Slika 4">
            <a:extLst>
              <a:ext uri="{FF2B5EF4-FFF2-40B4-BE49-F238E27FC236}">
                <a16:creationId xmlns:a16="http://schemas.microsoft.com/office/drawing/2014/main" id="{0E4B2F9D-8C58-A97D-0134-CFBFAC2E2D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6" name="Slika 5">
            <a:extLst>
              <a:ext uri="{FF2B5EF4-FFF2-40B4-BE49-F238E27FC236}">
                <a16:creationId xmlns:a16="http://schemas.microsoft.com/office/drawing/2014/main" id="{6D5E3C8F-F9C8-F43F-EEF3-536B68322EC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2" name="Označba mesta datuma 3">
            <a:extLst>
              <a:ext uri="{FF2B5EF4-FFF2-40B4-BE49-F238E27FC236}">
                <a16:creationId xmlns:a16="http://schemas.microsoft.com/office/drawing/2014/main" id="{F16DBC3A-70AF-A69B-3E24-B10053925BF3}"/>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3" name="Označba mesta noge 4">
            <a:extLst>
              <a:ext uri="{FF2B5EF4-FFF2-40B4-BE49-F238E27FC236}">
                <a16:creationId xmlns:a16="http://schemas.microsoft.com/office/drawing/2014/main" id="{7A1CB821-F719-BFF3-3971-31846D2FE783}"/>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4" name="Označba mesta številke diapozitiva 5">
            <a:extLst>
              <a:ext uri="{FF2B5EF4-FFF2-40B4-BE49-F238E27FC236}">
                <a16:creationId xmlns:a16="http://schemas.microsoft.com/office/drawing/2014/main" id="{118B038C-2276-0650-FB7D-5C4EB06706C2}"/>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32390188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Vsebina z naslovom">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CB5D6BD9-339E-F21F-C99E-82C17C7D8745}"/>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vsebine 2">
            <a:extLst>
              <a:ext uri="{FF2B5EF4-FFF2-40B4-BE49-F238E27FC236}">
                <a16:creationId xmlns:a16="http://schemas.microsoft.com/office/drawing/2014/main" id="{51AA12B6-5B22-0653-3612-ACA75028BA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besedila 3">
            <a:extLst>
              <a:ext uri="{FF2B5EF4-FFF2-40B4-BE49-F238E27FC236}">
                <a16:creationId xmlns:a16="http://schemas.microsoft.com/office/drawing/2014/main" id="{6A46D849-AC00-CED6-AB06-BDAABF80E7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pic>
        <p:nvPicPr>
          <p:cNvPr id="8" name="Slika 7">
            <a:extLst>
              <a:ext uri="{FF2B5EF4-FFF2-40B4-BE49-F238E27FC236}">
                <a16:creationId xmlns:a16="http://schemas.microsoft.com/office/drawing/2014/main" id="{9BC553B2-90D0-691E-3F41-F2BFC35D962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EB913CE2-4916-A05D-D4C6-8E43AB35196F}"/>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F70922C1-E9F7-EB15-AE59-495F5F1D08BB}"/>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6" name="Označba mesta noge 4">
            <a:extLst>
              <a:ext uri="{FF2B5EF4-FFF2-40B4-BE49-F238E27FC236}">
                <a16:creationId xmlns:a16="http://schemas.microsoft.com/office/drawing/2014/main" id="{8F4CF47B-254C-7D89-7CDE-BFF488B8ADF0}"/>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07E51905-9C9E-4DAF-8A33-27723223FB9E}"/>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24498813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ACF0576-DFFF-0021-C2CF-A6C9FC22426E}"/>
              </a:ext>
            </a:extLst>
          </p:cNvPr>
          <p:cNvSpPr>
            <a:spLocks noGrp="1"/>
          </p:cNvSpPr>
          <p:nvPr>
            <p:ph type="title"/>
          </p:nvPr>
        </p:nvSpPr>
        <p:spPr>
          <a:xfrm>
            <a:off x="839788" y="457200"/>
            <a:ext cx="3932237" cy="1600200"/>
          </a:xfrm>
        </p:spPr>
        <p:txBody>
          <a:bodyPr anchor="b"/>
          <a:lstStyle>
            <a:lvl1pPr>
              <a:defRPr sz="3200"/>
            </a:lvl1pPr>
          </a:lstStyle>
          <a:p>
            <a:r>
              <a:rPr lang="sl-SI"/>
              <a:t>Kliknite, če želite urediti slog naslova matrice</a:t>
            </a:r>
          </a:p>
        </p:txBody>
      </p:sp>
      <p:sp>
        <p:nvSpPr>
          <p:cNvPr id="3" name="Označba mesta slike 2">
            <a:extLst>
              <a:ext uri="{FF2B5EF4-FFF2-40B4-BE49-F238E27FC236}">
                <a16:creationId xmlns:a16="http://schemas.microsoft.com/office/drawing/2014/main" id="{A713F77D-4B2D-8E16-65B9-C183ADCD1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l-SI"/>
          </a:p>
        </p:txBody>
      </p:sp>
      <p:sp>
        <p:nvSpPr>
          <p:cNvPr id="4" name="Označba mesta besedila 3">
            <a:extLst>
              <a:ext uri="{FF2B5EF4-FFF2-40B4-BE49-F238E27FC236}">
                <a16:creationId xmlns:a16="http://schemas.microsoft.com/office/drawing/2014/main" id="{C3CC9174-3236-5E44-C67A-B8144B4201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l-SI"/>
              <a:t>Kliknite za urejanje slogov besedila matrice</a:t>
            </a:r>
          </a:p>
        </p:txBody>
      </p:sp>
      <p:pic>
        <p:nvPicPr>
          <p:cNvPr id="8" name="Slika 7">
            <a:extLst>
              <a:ext uri="{FF2B5EF4-FFF2-40B4-BE49-F238E27FC236}">
                <a16:creationId xmlns:a16="http://schemas.microsoft.com/office/drawing/2014/main" id="{CFD5B5A5-9570-64AE-105E-2AB65D800BA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9" name="Slika 8">
            <a:extLst>
              <a:ext uri="{FF2B5EF4-FFF2-40B4-BE49-F238E27FC236}">
                <a16:creationId xmlns:a16="http://schemas.microsoft.com/office/drawing/2014/main" id="{CAC8B88C-A189-CDED-157D-D20D5BAD346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
        <p:nvSpPr>
          <p:cNvPr id="5" name="Označba mesta datuma 3">
            <a:extLst>
              <a:ext uri="{FF2B5EF4-FFF2-40B4-BE49-F238E27FC236}">
                <a16:creationId xmlns:a16="http://schemas.microsoft.com/office/drawing/2014/main" id="{19BC0C72-57F6-8DF2-8EC4-216A44CC7D71}"/>
              </a:ext>
            </a:extLst>
          </p:cNvPr>
          <p:cNvSpPr>
            <a:spLocks noGrp="1"/>
          </p:cNvSpPr>
          <p:nvPr>
            <p:ph type="dt" sz="half" idx="10"/>
          </p:nvPr>
        </p:nvSpPr>
        <p:spPr>
          <a:xfrm>
            <a:off x="0" y="6052927"/>
            <a:ext cx="2743200" cy="365125"/>
          </a:xfrm>
          <a:prstGeom prst="rect">
            <a:avLst/>
          </a:prstGeom>
        </p:spPr>
        <p:txBody>
          <a:bodyPr/>
          <a:lstStyle/>
          <a:p>
            <a:fld id="{B9E5B0D8-D93E-4DB8-8223-5D45B4CC4557}" type="datetime1">
              <a:rPr lang="sl-SI" smtClean="0"/>
              <a:t>30. 09. 2026</a:t>
            </a:fld>
            <a:endParaRPr lang="sl-SI"/>
          </a:p>
        </p:txBody>
      </p:sp>
      <p:sp>
        <p:nvSpPr>
          <p:cNvPr id="6" name="Označba mesta noge 4">
            <a:extLst>
              <a:ext uri="{FF2B5EF4-FFF2-40B4-BE49-F238E27FC236}">
                <a16:creationId xmlns:a16="http://schemas.microsoft.com/office/drawing/2014/main" id="{20A22A98-AABD-F96D-110E-D3C4EAAA6740}"/>
              </a:ext>
            </a:extLst>
          </p:cNvPr>
          <p:cNvSpPr>
            <a:spLocks noGrp="1"/>
          </p:cNvSpPr>
          <p:nvPr>
            <p:ph type="ftr" sz="quarter" idx="11"/>
          </p:nvPr>
        </p:nvSpPr>
        <p:spPr>
          <a:xfrm>
            <a:off x="0" y="6418052"/>
            <a:ext cx="12192000" cy="439947"/>
          </a:xfrm>
          <a:prstGeom prst="rect">
            <a:avLst/>
          </a:prstGeom>
        </p:spPr>
        <p:txBody>
          <a:bodyPr/>
          <a:lstStyle>
            <a:lvl1pPr>
              <a:defRPr sz="8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Označba mesta številke diapozitiva 5">
            <a:extLst>
              <a:ext uri="{FF2B5EF4-FFF2-40B4-BE49-F238E27FC236}">
                <a16:creationId xmlns:a16="http://schemas.microsoft.com/office/drawing/2014/main" id="{B4CDCF63-5356-EA5F-C0D5-5F3DA4EA4AD4}"/>
              </a:ext>
            </a:extLst>
          </p:cNvPr>
          <p:cNvSpPr>
            <a:spLocks noGrp="1"/>
          </p:cNvSpPr>
          <p:nvPr>
            <p:ph type="sldNum" sz="quarter" idx="12"/>
          </p:nvPr>
        </p:nvSpPr>
        <p:spPr>
          <a:xfrm>
            <a:off x="9448800" y="6052927"/>
            <a:ext cx="2743200" cy="365125"/>
          </a:xfrm>
          <a:prstGeom prst="rect">
            <a:avLst/>
          </a:prstGeom>
        </p:spPr>
        <p:txBody>
          <a:bodyPr/>
          <a:lstStyle/>
          <a:p>
            <a:fld id="{CA21E6F3-084A-4A56-885B-2C31337F57E6}" type="slidenum">
              <a:rPr lang="sl-SI" smtClean="0"/>
              <a:t>‹#›</a:t>
            </a:fld>
            <a:endParaRPr lang="sl-SI"/>
          </a:p>
        </p:txBody>
      </p:sp>
    </p:spTree>
    <p:extLst>
      <p:ext uri="{BB962C8B-B14F-4D97-AF65-F5344CB8AC3E}">
        <p14:creationId xmlns:p14="http://schemas.microsoft.com/office/powerpoint/2010/main" val="5842320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09EB36B5-7A08-A62C-0B39-C681BD18872E}"/>
              </a:ext>
            </a:extLst>
          </p:cNvPr>
          <p:cNvSpPr>
            <a:spLocks noGrp="1"/>
          </p:cNvSpPr>
          <p:nvPr>
            <p:ph type="title"/>
          </p:nvPr>
        </p:nvSpPr>
        <p:spPr/>
        <p:txBody>
          <a:bodyPr/>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7278DA89-82D7-5612-A051-BE981DAEDEA4}"/>
              </a:ext>
            </a:extLst>
          </p:cNvPr>
          <p:cNvSpPr>
            <a:spLocks noGrp="1"/>
          </p:cNvSpPr>
          <p:nvPr>
            <p:ph type="body" orient="vert" idx="1"/>
          </p:nvPr>
        </p:nvSpPr>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EBF7D9AB-7318-524E-16C0-A4209B802FD4}"/>
              </a:ext>
            </a:extLst>
          </p:cNvPr>
          <p:cNvSpPr>
            <a:spLocks noGrp="1"/>
          </p:cNvSpPr>
          <p:nvPr>
            <p:ph type="dt" sz="half" idx="10"/>
          </p:nvPr>
        </p:nvSpPr>
        <p:spPr>
          <a:xfrm>
            <a:off x="838200" y="6356350"/>
            <a:ext cx="2743200" cy="365125"/>
          </a:xfrm>
          <a:prstGeom prst="rect">
            <a:avLst/>
          </a:prstGeom>
        </p:spPr>
        <p:txBody>
          <a:bodyPr/>
          <a:lstStyle/>
          <a:p>
            <a:fld id="{C77503FB-CBB0-4F63-8220-180DF69FCB92}" type="datetime1">
              <a:rPr lang="sl-SI" smtClean="0"/>
              <a:t>30. 09. 2026</a:t>
            </a:fld>
            <a:endParaRPr lang="sl-SI"/>
          </a:p>
        </p:txBody>
      </p:sp>
      <p:sp>
        <p:nvSpPr>
          <p:cNvPr id="5" name="Označba mesta noge 4">
            <a:extLst>
              <a:ext uri="{FF2B5EF4-FFF2-40B4-BE49-F238E27FC236}">
                <a16:creationId xmlns:a16="http://schemas.microsoft.com/office/drawing/2014/main" id="{EFA76CEE-6A2C-1D53-6A6B-4B61DB39C29B}"/>
              </a:ext>
            </a:extLst>
          </p:cNvPr>
          <p:cNvSpPr>
            <a:spLocks noGrp="1"/>
          </p:cNvSpPr>
          <p:nvPr>
            <p:ph type="ftr" sz="quarter" idx="11"/>
          </p:nvPr>
        </p:nvSpPr>
        <p:spPr>
          <a:xfrm>
            <a:off x="4038600" y="6356350"/>
            <a:ext cx="4114800" cy="365125"/>
          </a:xfrm>
          <a:prstGeom prst="rect">
            <a:avLst/>
          </a:prstGeom>
        </p:spPr>
        <p:txBody>
          <a:bodyPr/>
          <a:lstStyle/>
          <a:p>
            <a:r>
              <a:rPr lang="sl-SI"/>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C2CC5ADB-99A4-F7D5-2803-1C6CF48CF261}"/>
              </a:ext>
            </a:extLst>
          </p:cNvPr>
          <p:cNvSpPr>
            <a:spLocks noGrp="1"/>
          </p:cNvSpPr>
          <p:nvPr>
            <p:ph type="sldNum" sz="quarter" idx="12"/>
          </p:nvPr>
        </p:nvSpPr>
        <p:spPr>
          <a:xfrm>
            <a:off x="8610600" y="6356350"/>
            <a:ext cx="2743200" cy="365125"/>
          </a:xfrm>
          <a:prstGeom prst="rect">
            <a:avLst/>
          </a:prstGeom>
        </p:spPr>
        <p:txBody>
          <a:bodyPr/>
          <a:lstStyle/>
          <a:p>
            <a:fld id="{CA21E6F3-084A-4A56-885B-2C31337F57E6}" type="slidenum">
              <a:rPr lang="sl-SI" smtClean="0"/>
              <a:t>‹#›</a:t>
            </a:fld>
            <a:endParaRPr lang="sl-SI"/>
          </a:p>
        </p:txBody>
      </p:sp>
      <p:pic>
        <p:nvPicPr>
          <p:cNvPr id="7" name="Slika 6">
            <a:extLst>
              <a:ext uri="{FF2B5EF4-FFF2-40B4-BE49-F238E27FC236}">
                <a16:creationId xmlns:a16="http://schemas.microsoft.com/office/drawing/2014/main" id="{C9643287-489D-E146-EBFE-3065784535E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DD0F19C0-7225-52FE-B715-B0AE2E53EDCC}"/>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Tree>
    <p:extLst>
      <p:ext uri="{BB962C8B-B14F-4D97-AF65-F5344CB8AC3E}">
        <p14:creationId xmlns:p14="http://schemas.microsoft.com/office/powerpoint/2010/main" val="18109222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a:extLst>
              <a:ext uri="{FF2B5EF4-FFF2-40B4-BE49-F238E27FC236}">
                <a16:creationId xmlns:a16="http://schemas.microsoft.com/office/drawing/2014/main" id="{319E7513-7B0C-60DA-DF82-7ED9F69871B1}"/>
              </a:ext>
            </a:extLst>
          </p:cNvPr>
          <p:cNvSpPr>
            <a:spLocks noGrp="1"/>
          </p:cNvSpPr>
          <p:nvPr>
            <p:ph type="title" orient="vert"/>
          </p:nvPr>
        </p:nvSpPr>
        <p:spPr>
          <a:xfrm>
            <a:off x="8724900" y="365125"/>
            <a:ext cx="2628900" cy="5811838"/>
          </a:xfrm>
        </p:spPr>
        <p:txBody>
          <a:bodyPr vert="eaVert"/>
          <a:lstStyle/>
          <a:p>
            <a:r>
              <a:rPr lang="sl-SI"/>
              <a:t>Kliknite, če želite urediti slog naslova matrice</a:t>
            </a:r>
          </a:p>
        </p:txBody>
      </p:sp>
      <p:sp>
        <p:nvSpPr>
          <p:cNvPr id="3" name="Označba mesta navpičnega besedila 2">
            <a:extLst>
              <a:ext uri="{FF2B5EF4-FFF2-40B4-BE49-F238E27FC236}">
                <a16:creationId xmlns:a16="http://schemas.microsoft.com/office/drawing/2014/main" id="{D6EDD303-D6BB-43B1-4F6D-F6EECF1FB8FF}"/>
              </a:ext>
            </a:extLst>
          </p:cNvPr>
          <p:cNvSpPr>
            <a:spLocks noGrp="1"/>
          </p:cNvSpPr>
          <p:nvPr>
            <p:ph type="body" orient="vert" idx="1"/>
          </p:nvPr>
        </p:nvSpPr>
        <p:spPr>
          <a:xfrm>
            <a:off x="838200" y="365125"/>
            <a:ext cx="7734300" cy="5811838"/>
          </a:xfrm>
        </p:spPr>
        <p:txBody>
          <a:bodyPr vert="eaVert"/>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4" name="Označba mesta datuma 3">
            <a:extLst>
              <a:ext uri="{FF2B5EF4-FFF2-40B4-BE49-F238E27FC236}">
                <a16:creationId xmlns:a16="http://schemas.microsoft.com/office/drawing/2014/main" id="{E19AC81D-36AC-4468-24C4-6DCF2337DA29}"/>
              </a:ext>
            </a:extLst>
          </p:cNvPr>
          <p:cNvSpPr>
            <a:spLocks noGrp="1"/>
          </p:cNvSpPr>
          <p:nvPr>
            <p:ph type="dt" sz="half" idx="10"/>
          </p:nvPr>
        </p:nvSpPr>
        <p:spPr>
          <a:xfrm>
            <a:off x="838200" y="6356350"/>
            <a:ext cx="2743200" cy="365125"/>
          </a:xfrm>
          <a:prstGeom prst="rect">
            <a:avLst/>
          </a:prstGeom>
        </p:spPr>
        <p:txBody>
          <a:bodyPr/>
          <a:lstStyle/>
          <a:p>
            <a:fld id="{00D832A7-5B13-4F2F-98F8-6FE8BFF40706}" type="datetime1">
              <a:rPr lang="sl-SI" smtClean="0"/>
              <a:t>30. 09. 2026</a:t>
            </a:fld>
            <a:endParaRPr lang="sl-SI"/>
          </a:p>
        </p:txBody>
      </p:sp>
      <p:sp>
        <p:nvSpPr>
          <p:cNvPr id="5" name="Označba mesta noge 4">
            <a:extLst>
              <a:ext uri="{FF2B5EF4-FFF2-40B4-BE49-F238E27FC236}">
                <a16:creationId xmlns:a16="http://schemas.microsoft.com/office/drawing/2014/main" id="{D31F09B4-8C81-2798-2474-A6A1F7DE59EA}"/>
              </a:ext>
            </a:extLst>
          </p:cNvPr>
          <p:cNvSpPr>
            <a:spLocks noGrp="1"/>
          </p:cNvSpPr>
          <p:nvPr>
            <p:ph type="ftr" sz="quarter" idx="11"/>
          </p:nvPr>
        </p:nvSpPr>
        <p:spPr>
          <a:xfrm>
            <a:off x="4038600" y="6356350"/>
            <a:ext cx="4114800" cy="365125"/>
          </a:xfrm>
          <a:prstGeom prst="rect">
            <a:avLst/>
          </a:prstGeom>
        </p:spPr>
        <p:txBody>
          <a:bodyPr/>
          <a:lstStyle/>
          <a:p>
            <a:r>
              <a:rPr lang="sl-SI"/>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6" name="Označba mesta številke diapozitiva 5">
            <a:extLst>
              <a:ext uri="{FF2B5EF4-FFF2-40B4-BE49-F238E27FC236}">
                <a16:creationId xmlns:a16="http://schemas.microsoft.com/office/drawing/2014/main" id="{0B8BA5F5-5042-23BA-EDC4-AACD2DACB587}"/>
              </a:ext>
            </a:extLst>
          </p:cNvPr>
          <p:cNvSpPr>
            <a:spLocks noGrp="1"/>
          </p:cNvSpPr>
          <p:nvPr>
            <p:ph type="sldNum" sz="quarter" idx="12"/>
          </p:nvPr>
        </p:nvSpPr>
        <p:spPr>
          <a:xfrm>
            <a:off x="8610600" y="6356350"/>
            <a:ext cx="2743200" cy="365125"/>
          </a:xfrm>
          <a:prstGeom prst="rect">
            <a:avLst/>
          </a:prstGeom>
        </p:spPr>
        <p:txBody>
          <a:bodyPr/>
          <a:lstStyle/>
          <a:p>
            <a:fld id="{CA21E6F3-084A-4A56-885B-2C31337F57E6}" type="slidenum">
              <a:rPr lang="sl-SI" smtClean="0"/>
              <a:t>‹#›</a:t>
            </a:fld>
            <a:endParaRPr lang="sl-SI"/>
          </a:p>
        </p:txBody>
      </p:sp>
      <p:pic>
        <p:nvPicPr>
          <p:cNvPr id="7" name="Slika 6">
            <a:extLst>
              <a:ext uri="{FF2B5EF4-FFF2-40B4-BE49-F238E27FC236}">
                <a16:creationId xmlns:a16="http://schemas.microsoft.com/office/drawing/2014/main" id="{8117FCCD-F8A0-1A49-86EB-396EA551B7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468000" y="129336"/>
            <a:ext cx="4537187" cy="812462"/>
          </a:xfrm>
          <a:prstGeom prst="rect">
            <a:avLst/>
          </a:prstGeom>
          <a:noFill/>
          <a:ln>
            <a:noFill/>
          </a:ln>
        </p:spPr>
      </p:pic>
      <p:pic>
        <p:nvPicPr>
          <p:cNvPr id="8" name="Slika 7">
            <a:extLst>
              <a:ext uri="{FF2B5EF4-FFF2-40B4-BE49-F238E27FC236}">
                <a16:creationId xmlns:a16="http://schemas.microsoft.com/office/drawing/2014/main" id="{E0D43FFD-6F16-9A7F-AAA8-1A33F4B04FD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60554" y="144182"/>
            <a:ext cx="2069691" cy="822702"/>
          </a:xfrm>
          <a:prstGeom prst="rect">
            <a:avLst/>
          </a:prstGeom>
          <a:noFill/>
          <a:ln>
            <a:noFill/>
          </a:ln>
        </p:spPr>
      </p:pic>
    </p:spTree>
    <p:extLst>
      <p:ext uri="{BB962C8B-B14F-4D97-AF65-F5344CB8AC3E}">
        <p14:creationId xmlns:p14="http://schemas.microsoft.com/office/powerpoint/2010/main" val="3155117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značba mesta naslova 1">
            <a:extLst>
              <a:ext uri="{FF2B5EF4-FFF2-40B4-BE49-F238E27FC236}">
                <a16:creationId xmlns:a16="http://schemas.microsoft.com/office/drawing/2014/main" id="{9A8B942B-C181-015F-2400-BFF8A64EC93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l-SI"/>
              <a:t>Kliknite, če želite urediti slog naslova matrice</a:t>
            </a:r>
          </a:p>
        </p:txBody>
      </p:sp>
      <p:sp>
        <p:nvSpPr>
          <p:cNvPr id="3" name="Označba mesta besedila 2">
            <a:extLst>
              <a:ext uri="{FF2B5EF4-FFF2-40B4-BE49-F238E27FC236}">
                <a16:creationId xmlns:a16="http://schemas.microsoft.com/office/drawing/2014/main" id="{946852D7-20D2-A939-FCB5-050CF27CF6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l-SI"/>
              <a:t>Kliknite za urejanje slogov besedila matrice</a:t>
            </a:r>
          </a:p>
          <a:p>
            <a:pPr lvl="1"/>
            <a:r>
              <a:rPr lang="sl-SI"/>
              <a:t>Druga raven</a:t>
            </a:r>
          </a:p>
          <a:p>
            <a:pPr lvl="2"/>
            <a:r>
              <a:rPr lang="sl-SI"/>
              <a:t>Tretja raven</a:t>
            </a:r>
          </a:p>
          <a:p>
            <a:pPr lvl="3"/>
            <a:r>
              <a:rPr lang="sl-SI"/>
              <a:t>Četrta raven</a:t>
            </a:r>
          </a:p>
          <a:p>
            <a:pPr lvl="4"/>
            <a:r>
              <a:rPr lang="sl-SI"/>
              <a:t>Peta raven</a:t>
            </a:r>
          </a:p>
        </p:txBody>
      </p:sp>
      <p:sp>
        <p:nvSpPr>
          <p:cNvPr id="7" name="Označba mesta datuma 3">
            <a:extLst>
              <a:ext uri="{FF2B5EF4-FFF2-40B4-BE49-F238E27FC236}">
                <a16:creationId xmlns:a16="http://schemas.microsoft.com/office/drawing/2014/main" id="{DE7CFCE8-6C70-4D2C-7A02-16C95E200D3D}"/>
              </a:ext>
            </a:extLst>
          </p:cNvPr>
          <p:cNvSpPr>
            <a:spLocks noGrp="1"/>
          </p:cNvSpPr>
          <p:nvPr>
            <p:ph type="dt" sz="half" idx="2"/>
          </p:nvPr>
        </p:nvSpPr>
        <p:spPr>
          <a:xfrm>
            <a:off x="0" y="5976933"/>
            <a:ext cx="2743200" cy="365125"/>
          </a:xfrm>
          <a:prstGeom prst="rect">
            <a:avLst/>
          </a:prstGeom>
        </p:spPr>
        <p:txBody>
          <a:bodyPr/>
          <a:lstStyle/>
          <a:p>
            <a:fld id="{2A9A0777-0FCD-4839-B960-17F901C35360}" type="datetime1">
              <a:rPr lang="sl-SI" smtClean="0"/>
              <a:t>30. 09. 2026</a:t>
            </a:fld>
            <a:endParaRPr lang="sl-SI"/>
          </a:p>
        </p:txBody>
      </p:sp>
      <p:sp>
        <p:nvSpPr>
          <p:cNvPr id="8" name="Označba mesta noge 4">
            <a:extLst>
              <a:ext uri="{FF2B5EF4-FFF2-40B4-BE49-F238E27FC236}">
                <a16:creationId xmlns:a16="http://schemas.microsoft.com/office/drawing/2014/main" id="{AE893F5A-0773-C7DD-FB49-C137F09A4C24}"/>
              </a:ext>
            </a:extLst>
          </p:cNvPr>
          <p:cNvSpPr>
            <a:spLocks noGrp="1"/>
          </p:cNvSpPr>
          <p:nvPr>
            <p:ph type="ftr" sz="quarter" idx="3"/>
          </p:nvPr>
        </p:nvSpPr>
        <p:spPr>
          <a:xfrm>
            <a:off x="0" y="6342058"/>
            <a:ext cx="12192000" cy="515942"/>
          </a:xfrm>
          <a:prstGeom prst="rect">
            <a:avLst/>
          </a:prstGeom>
        </p:spPr>
        <p:txBody>
          <a:bodyPr/>
          <a:lstStyle>
            <a:lvl1pPr>
              <a:defRPr sz="900">
                <a:latin typeface="Verdana" panose="020B0604030504040204" pitchFamily="34" charset="0"/>
                <a:ea typeface="Verdana" panose="020B0604030504040204" pitchFamily="34" charset="0"/>
              </a:defRPr>
            </a:lvl1pPr>
          </a:lstStyle>
          <a:p>
            <a:r>
              <a:rPr lang="sl-SI" dirty="0"/>
              <a:t>Projekt »TRGOVINKO nas povezuje« sofinancirata Republika Slovenija Ministrstvo za delo, družino, socialne zadeve in enake možnosti ter Evropska unija iz ESS+. Projekt se sofinancira iz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9" name="Označba mesta številke diapozitiva 5">
            <a:extLst>
              <a:ext uri="{FF2B5EF4-FFF2-40B4-BE49-F238E27FC236}">
                <a16:creationId xmlns:a16="http://schemas.microsoft.com/office/drawing/2014/main" id="{40AD2FEE-2D6E-61D1-08E3-80872444E17D}"/>
              </a:ext>
            </a:extLst>
          </p:cNvPr>
          <p:cNvSpPr>
            <a:spLocks noGrp="1"/>
          </p:cNvSpPr>
          <p:nvPr>
            <p:ph type="sldNum" sz="quarter" idx="4"/>
          </p:nvPr>
        </p:nvSpPr>
        <p:spPr>
          <a:xfrm>
            <a:off x="9448800" y="5976932"/>
            <a:ext cx="2743200" cy="365125"/>
          </a:xfrm>
          <a:prstGeom prst="rect">
            <a:avLst/>
          </a:prstGeom>
        </p:spPr>
        <p:txBody>
          <a:bodyPr/>
          <a:lstStyle/>
          <a:p>
            <a:fld id="{CA21E6F3-084A-4A56-885B-2C31337F57E6}" type="slidenum">
              <a:rPr lang="sl-SI" smtClean="0"/>
              <a:t>‹#›</a:t>
            </a:fld>
            <a:endParaRPr lang="sl-SI"/>
          </a:p>
        </p:txBody>
      </p:sp>
      <p:pic>
        <p:nvPicPr>
          <p:cNvPr id="10" name="Slika 9">
            <a:extLst>
              <a:ext uri="{FF2B5EF4-FFF2-40B4-BE49-F238E27FC236}">
                <a16:creationId xmlns:a16="http://schemas.microsoft.com/office/drawing/2014/main" id="{7532B406-AF9F-1A35-8611-AF642547097B}"/>
              </a:ext>
            </a:extLst>
          </p:cNvPr>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7477525" y="114831"/>
            <a:ext cx="4537187" cy="812462"/>
          </a:xfrm>
          <a:prstGeom prst="rect">
            <a:avLst/>
          </a:prstGeom>
          <a:noFill/>
          <a:ln>
            <a:noFill/>
          </a:ln>
        </p:spPr>
      </p:pic>
      <p:pic>
        <p:nvPicPr>
          <p:cNvPr id="11" name="Slika 10">
            <a:extLst>
              <a:ext uri="{FF2B5EF4-FFF2-40B4-BE49-F238E27FC236}">
                <a16:creationId xmlns:a16="http://schemas.microsoft.com/office/drawing/2014/main" id="{F0AA7924-B3B6-F78C-C6FB-5118339DB586}"/>
              </a:ext>
            </a:extLst>
          </p:cNvPr>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177289" y="114831"/>
            <a:ext cx="2051562" cy="815496"/>
          </a:xfrm>
          <a:prstGeom prst="rect">
            <a:avLst/>
          </a:prstGeom>
          <a:noFill/>
          <a:ln>
            <a:noFill/>
          </a:ln>
        </p:spPr>
      </p:pic>
    </p:spTree>
    <p:extLst>
      <p:ext uri="{BB962C8B-B14F-4D97-AF65-F5344CB8AC3E}">
        <p14:creationId xmlns:p14="http://schemas.microsoft.com/office/powerpoint/2010/main" val="2137315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srips-rs.si/stipendije/porocanje" TargetMode="External"/><Relationship Id="rId2" Type="http://schemas.openxmlformats.org/officeDocument/2006/relationships/hyperlink" Target="https://emddsz.gov.si/iscsd_mp/app" TargetMode="External"/><Relationship Id="rId1" Type="http://schemas.openxmlformats.org/officeDocument/2006/relationships/slideLayout" Target="../slideLayouts/slideLayout2.xml"/><Relationship Id="rId5" Type="http://schemas.openxmlformats.org/officeDocument/2006/relationships/hyperlink" Target="https://www.srips-rs.si/sklad/novice/novica/stipenditorji-morajo-skladu-porocati-o-podeljenih-stipendijah-za-sol-leto-20262027" TargetMode="External"/><Relationship Id="rId4" Type="http://schemas.openxmlformats.org/officeDocument/2006/relationships/hyperlink" Target="file:///\\fs\dokumenti\SEKTORJI\Oddelek%20za%20analize%20in%20odnose%20z%20javnostmi\1.NOVINARJI\Sporo&#196;&#141;ila%20za%20javnost\2017\porocanje@sklad-kadri.si" TargetMode="External"/></Relationships>
</file>

<file path=ppt/slides/_rels/slide4.xml.rels><?xml version="1.0" encoding="UTF-8" standalone="yes"?>
<Relationships xmlns="http://schemas.openxmlformats.org/package/2006/relationships"><Relationship Id="rId2" Type="http://schemas.openxmlformats.org/officeDocument/2006/relationships/hyperlink" Target="https://www.ess.gov.si/novica/na-voljo-nova-spletna-aplikacija-za-oddajo-prostih-delovnih-mestih/"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ess.gov.si/fileadmin/user_upload/Novice/Novice_DD/Novice_DD_Dokumenti/VABILO_TR.pdf" TargetMode="External"/><Relationship Id="rId2" Type="http://schemas.openxmlformats.org/officeDocument/2006/relationships/hyperlink" Target="https://www.1ka.si/ZRSZ-PanelHr" TargetMode="External"/><Relationship Id="rId1" Type="http://schemas.openxmlformats.org/officeDocument/2006/relationships/slideLayout" Target="../slideLayouts/slideLayout2.xml"/><Relationship Id="rId5" Type="http://schemas.openxmlformats.org/officeDocument/2006/relationships/hyperlink" Target="https://www.ess.gov.si/novica/kompetence-prihodnosti-med-miti-in-realnostjo/" TargetMode="External"/><Relationship Id="rId4" Type="http://schemas.openxmlformats.org/officeDocument/2006/relationships/hyperlink" Target="https://www.ess.gov.si/partnerji/projektno-sodelovanje/krepitev-mreze-pisarn-za-delodajalce/"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mailto:info@tzslo.si"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mailto:barbara.krivic@tzslo.si" TargetMode="External"/><Relationship Id="rId2" Type="http://schemas.openxmlformats.org/officeDocument/2006/relationships/hyperlink" Target="mailto:info@tzslo.si" TargetMode="Externa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hyperlink" Target="mailto:karmen.fortuna@tzslo.s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29BFB5B3-279F-3467-D771-B4AF26CB2CC8}"/>
              </a:ext>
            </a:extLst>
          </p:cNvPr>
          <p:cNvSpPr>
            <a:spLocks noGrp="1"/>
          </p:cNvSpPr>
          <p:nvPr>
            <p:ph type="ctrTitle"/>
          </p:nvPr>
        </p:nvSpPr>
        <p:spPr>
          <a:xfrm>
            <a:off x="832104" y="1284473"/>
            <a:ext cx="9835896" cy="772927"/>
          </a:xfrm>
        </p:spPr>
        <p:txBody>
          <a:bodyPr>
            <a:normAutofit/>
          </a:bodyPr>
          <a:lstStyle/>
          <a:p>
            <a:pPr algn="l"/>
            <a:r>
              <a:rPr lang="sl-SI" sz="4000" b="1" dirty="0">
                <a:solidFill>
                  <a:srgbClr val="990033"/>
                </a:solidFill>
                <a:latin typeface="Verdana" panose="020B0604030504040204" pitchFamily="34" charset="0"/>
                <a:ea typeface="Verdana" panose="020B0604030504040204" pitchFamily="34" charset="0"/>
              </a:rPr>
              <a:t>44. </a:t>
            </a:r>
          </a:p>
        </p:txBody>
      </p:sp>
      <p:sp>
        <p:nvSpPr>
          <p:cNvPr id="3" name="Podnaslov 2">
            <a:extLst>
              <a:ext uri="{FF2B5EF4-FFF2-40B4-BE49-F238E27FC236}">
                <a16:creationId xmlns:a16="http://schemas.microsoft.com/office/drawing/2014/main" id="{4905B3F7-E157-3407-FB06-BB67D719270F}"/>
              </a:ext>
            </a:extLst>
          </p:cNvPr>
          <p:cNvSpPr>
            <a:spLocks noGrp="1"/>
          </p:cNvSpPr>
          <p:nvPr>
            <p:ph type="subTitle" idx="1"/>
          </p:nvPr>
        </p:nvSpPr>
        <p:spPr>
          <a:xfrm>
            <a:off x="1417320" y="5449306"/>
            <a:ext cx="9250680" cy="439947"/>
          </a:xfrm>
        </p:spPr>
        <p:txBody>
          <a:bodyPr>
            <a:normAutofit/>
          </a:bodyPr>
          <a:lstStyle/>
          <a:p>
            <a:r>
              <a:rPr lang="sl-SI" sz="2000" b="1" dirty="0">
                <a:solidFill>
                  <a:srgbClr val="990033"/>
                </a:solidFill>
                <a:latin typeface="Verdana" panose="020B0604030504040204" pitchFamily="34" charset="0"/>
                <a:ea typeface="Verdana" panose="020B0604030504040204" pitchFamily="34" charset="0"/>
              </a:rPr>
              <a:t>Ljubljana, 17. september 2026</a:t>
            </a:r>
          </a:p>
        </p:txBody>
      </p:sp>
      <p:sp>
        <p:nvSpPr>
          <p:cNvPr id="4" name="Označba mesta noge 3">
            <a:extLst>
              <a:ext uri="{FF2B5EF4-FFF2-40B4-BE49-F238E27FC236}">
                <a16:creationId xmlns:a16="http://schemas.microsoft.com/office/drawing/2014/main" id="{824D4F64-F068-CE06-01C2-46888CF8E8A0}"/>
              </a:ext>
            </a:extLst>
          </p:cNvPr>
          <p:cNvSpPr>
            <a:spLocks noGrp="1"/>
          </p:cNvSpPr>
          <p:nvPr>
            <p:ph type="ftr" sz="quarter" idx="11"/>
          </p:nvPr>
        </p:nvSpPr>
        <p:spPr/>
        <p:txBody>
          <a:bodyPr/>
          <a:lstStyle/>
          <a:p>
            <a:pPr algn="just"/>
            <a:r>
              <a:rPr lang="sl-SI" dirty="0"/>
              <a:t>Projekt »TRGOVINKO nas povezuje« sofinancirata Republika Slovenija ter Evropska unija iz ESS+. Projekt se izvaja v okviru PEKP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pic>
        <p:nvPicPr>
          <p:cNvPr id="6" name="Slika 5">
            <a:extLst>
              <a:ext uri="{FF2B5EF4-FFF2-40B4-BE49-F238E27FC236}">
                <a16:creationId xmlns:a16="http://schemas.microsoft.com/office/drawing/2014/main" id="{537B52C8-6A6E-3DDC-92F2-07449A00D3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03120" y="1284473"/>
            <a:ext cx="8202168" cy="3735583"/>
          </a:xfrm>
          <a:prstGeom prst="rect">
            <a:avLst/>
          </a:prstGeom>
        </p:spPr>
      </p:pic>
    </p:spTree>
    <p:extLst>
      <p:ext uri="{BB962C8B-B14F-4D97-AF65-F5344CB8AC3E}">
        <p14:creationId xmlns:p14="http://schemas.microsoft.com/office/powerpoint/2010/main" val="24714354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69848"/>
            <a:ext cx="10515600" cy="374904"/>
          </a:xfrm>
        </p:spPr>
        <p:txBody>
          <a:bodyPr>
            <a:normAutofit fontScale="90000"/>
          </a:bodyPr>
          <a:lstStyle/>
          <a:p>
            <a:pPr>
              <a:lnSpc>
                <a:spcPct val="106000"/>
              </a:lnSpc>
              <a:spcBef>
                <a:spcPts val="0"/>
              </a:spcBef>
              <a:tabLst>
                <a:tab pos="228600" algn="l"/>
              </a:tabLst>
              <a:defRPr/>
            </a:pPr>
            <a:b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br>
            <a:br>
              <a:rPr lang="sl-SI" sz="2000" b="1" dirty="0">
                <a:solidFill>
                  <a:srgbClr val="990033"/>
                </a:solidFill>
                <a:latin typeface="Verdana" panose="020B0604030504040204" pitchFamily="34" charset="0"/>
                <a:ea typeface="Verdana" panose="020B0604030504040204" pitchFamily="34" charset="0"/>
                <a:cs typeface="Arial" panose="020B0604020202020204" pitchFamily="34" charset="0"/>
              </a:rPr>
            </a:br>
            <a:endParaRPr lang="sl-SI" sz="20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335024"/>
            <a:ext cx="10515600" cy="5083028"/>
          </a:xfrm>
        </p:spPr>
        <p:txBody>
          <a:bodyPr>
            <a:noAutofit/>
          </a:bodyPr>
          <a:lstStyle/>
          <a:p>
            <a:pPr marL="457200" lvl="1" indent="0">
              <a:buNone/>
            </a:pPr>
            <a:endParaRPr lang="sl-SI" sz="1000" b="1" dirty="0">
              <a:solidFill>
                <a:srgbClr val="990033"/>
              </a:solidFill>
              <a:latin typeface="Verdana" panose="020B0604030504040204" pitchFamily="34" charset="0"/>
              <a:ea typeface="Verdana" panose="020B0604030504040204" pitchFamily="34" charset="0"/>
            </a:endParaRPr>
          </a:p>
          <a:p>
            <a:pPr marL="457200" lvl="1" indent="0">
              <a:buNone/>
            </a:pPr>
            <a:endParaRPr lang="sl-SI" sz="1000" b="1" dirty="0">
              <a:solidFill>
                <a:srgbClr val="990033"/>
              </a:solidFill>
              <a:latin typeface="Verdana" panose="020B0604030504040204" pitchFamily="34" charset="0"/>
              <a:ea typeface="Verdana" panose="020B0604030504040204" pitchFamily="34" charset="0"/>
              <a:cs typeface="Arial" panose="020B0604020202020204" pitchFamily="34" charset="0"/>
            </a:endParaRPr>
          </a:p>
          <a:p>
            <a:pPr marL="0" lvl="1" indent="0">
              <a:buNone/>
            </a:pPr>
            <a:r>
              <a:rPr lang="sl-SI" sz="1800" b="1" dirty="0">
                <a:solidFill>
                  <a:srgbClr val="990033"/>
                </a:solidFill>
                <a:latin typeface="Verdana" panose="020B0604030504040204" pitchFamily="34" charset="0"/>
                <a:ea typeface="Verdana" panose="020B0604030504040204" pitchFamily="34" charset="0"/>
                <a:cs typeface="Arial" panose="020B0604020202020204" pitchFamily="34" charset="0"/>
              </a:rPr>
              <a:t>RAZŠIRJENA VELJAVNOST KOLEKTIVNE POGODBE DEJAVNOSTI TRGOVINE SLOVENIJE</a:t>
            </a:r>
            <a:endParaRPr lang="sl-SI" sz="1800" b="1" dirty="0">
              <a:solidFill>
                <a:srgbClr val="990033"/>
              </a:solidFill>
              <a:latin typeface="Verdana" panose="020B0604030504040204" pitchFamily="34" charset="0"/>
              <a:ea typeface="Verdana" panose="020B0604030504040204" pitchFamily="34" charset="0"/>
            </a:endParaRPr>
          </a:p>
          <a:p>
            <a:pPr marL="0" indent="0" fontAlgn="base">
              <a:buNone/>
            </a:pPr>
            <a:endParaRPr lang="sl-SI" sz="1800" dirty="0">
              <a:solidFill>
                <a:srgbClr val="990033"/>
              </a:solidFill>
              <a:latin typeface="Verdana" panose="020B0604030504040204" pitchFamily="34" charset="0"/>
              <a:ea typeface="Verdana" panose="020B0604030504040204" pitchFamily="34" charset="0"/>
            </a:endParaRPr>
          </a:p>
          <a:p>
            <a:pPr marL="0" indent="0" fontAlgn="base">
              <a:buNone/>
            </a:pPr>
            <a:r>
              <a:rPr lang="sl-SI" sz="1800" dirty="0">
                <a:solidFill>
                  <a:srgbClr val="990033"/>
                </a:solidFill>
                <a:latin typeface="Verdana" panose="020B0604030504040204" pitchFamily="34" charset="0"/>
                <a:ea typeface="Verdana" panose="020B0604030504040204" pitchFamily="34" charset="0"/>
              </a:rPr>
              <a:t>V Uradnem listu RS, št.  1367/26 z dne 26. 8. 2026 je objavljen </a:t>
            </a:r>
            <a:r>
              <a:rPr lang="sl-SI" sz="1800" b="1" dirty="0">
                <a:solidFill>
                  <a:srgbClr val="990033"/>
                </a:solidFill>
                <a:latin typeface="Verdana" panose="020B0604030504040204" pitchFamily="34" charset="0"/>
                <a:ea typeface="Verdana" panose="020B0604030504040204" pitchFamily="34" charset="0"/>
              </a:rPr>
              <a:t>sklep Ministrstva za gospodarstvo, delo in šport o razširjeni veljavnosti Kolektivne pogodbe dejavnosti trgovine Slovenije</a:t>
            </a:r>
            <a:r>
              <a:rPr lang="sl-SI" sz="1800" dirty="0">
                <a:solidFill>
                  <a:srgbClr val="990033"/>
                </a:solidFill>
                <a:latin typeface="Verdana" panose="020B0604030504040204" pitchFamily="34" charset="0"/>
                <a:ea typeface="Verdana" panose="020B0604030504040204" pitchFamily="34" charset="0"/>
              </a:rPr>
              <a:t>, ki ga je ministrstvo izdalo </a:t>
            </a:r>
            <a:r>
              <a:rPr lang="sl-SI" sz="1800" b="1" dirty="0">
                <a:solidFill>
                  <a:srgbClr val="990033"/>
                </a:solidFill>
                <a:latin typeface="Verdana" panose="020B0604030504040204" pitchFamily="34" charset="0"/>
                <a:ea typeface="Verdana" panose="020B0604030504040204" pitchFamily="34" charset="0"/>
              </a:rPr>
              <a:t>na pobudo Trgovinske zbornice Slovenije</a:t>
            </a:r>
            <a:r>
              <a:rPr lang="sl-SI" sz="1800" dirty="0">
                <a:solidFill>
                  <a:srgbClr val="990033"/>
                </a:solidFill>
                <a:latin typeface="Verdana" panose="020B0604030504040204" pitchFamily="34" charset="0"/>
                <a:ea typeface="Verdana" panose="020B0604030504040204" pitchFamily="34" charset="0"/>
              </a:rPr>
              <a:t>. </a:t>
            </a:r>
          </a:p>
          <a:p>
            <a:pPr marL="0" indent="0" fontAlgn="base">
              <a:buNone/>
            </a:pPr>
            <a:r>
              <a:rPr lang="sl-SI" sz="1800" b="1" dirty="0">
                <a:solidFill>
                  <a:srgbClr val="990033"/>
                </a:solidFill>
                <a:latin typeface="Verdana" panose="020B0604030504040204" pitchFamily="34" charset="0"/>
                <a:ea typeface="Verdana" panose="020B0604030504040204" pitchFamily="34" charset="0"/>
              </a:rPr>
              <a:t>Izrek sklepa:</a:t>
            </a:r>
            <a:endParaRPr lang="sl-SI" sz="1800" dirty="0">
              <a:solidFill>
                <a:srgbClr val="990033"/>
              </a:solidFill>
              <a:latin typeface="Verdana" panose="020B0604030504040204" pitchFamily="34" charset="0"/>
              <a:ea typeface="Verdana" panose="020B0604030504040204" pitchFamily="34" charset="0"/>
            </a:endParaRPr>
          </a:p>
          <a:p>
            <a:pPr marL="0" indent="0" fontAlgn="base">
              <a:buNone/>
            </a:pPr>
            <a:r>
              <a:rPr lang="sl-SI" sz="1800" b="1" dirty="0">
                <a:solidFill>
                  <a:srgbClr val="990033"/>
                </a:solidFill>
                <a:latin typeface="Verdana" panose="020B0604030504040204" pitchFamily="34" charset="0"/>
                <a:ea typeface="Verdana" panose="020B0604030504040204" pitchFamily="34" charset="0"/>
              </a:rPr>
              <a:t>„Ugotovi se razširjena veljavnost celotne Kolektivne pogodbe dejavnosti trgovine Slovenije, sklenjene dne 12. 6. 2026, na vse delodajalce, ki kot glavno dejavnost opravljajo katero koli dejavnost, ki je razvrščena v področje "G - Trgovina" Standardne klasifikacije dejavnosti.</a:t>
            </a:r>
            <a:r>
              <a:rPr lang="sl-SI" sz="1800" dirty="0">
                <a:solidFill>
                  <a:srgbClr val="990033"/>
                </a:solidFill>
                <a:latin typeface="Verdana" panose="020B0604030504040204" pitchFamily="34" charset="0"/>
                <a:ea typeface="Verdana" panose="020B0604030504040204" pitchFamily="34" charset="0"/>
              </a:rPr>
              <a:t>“</a:t>
            </a: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1004438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545336"/>
            <a:ext cx="10515600" cy="4872716"/>
          </a:xfrm>
        </p:spPr>
        <p:txBody>
          <a:bodyPr>
            <a:noAutofit/>
          </a:bodyPr>
          <a:lstStyle/>
          <a:p>
            <a:pPr marL="0" indent="0" algn="just">
              <a:buNone/>
            </a:pPr>
            <a:r>
              <a:rPr lang="sl-SI" sz="1400" b="1" dirty="0">
                <a:solidFill>
                  <a:srgbClr val="990033"/>
                </a:solidFill>
                <a:latin typeface="Verdana" panose="020B0604030504040204" pitchFamily="34" charset="0"/>
                <a:ea typeface="Verdana" panose="020B0604030504040204" pitchFamily="34" charset="0"/>
              </a:rPr>
              <a:t>ŠTIPENDITORJI MORAJO JAVNEMU ŠTIPENDIJSKEMU, RAZVOJNEMU, INVALIDSKEMU IN PREŽIVNINSKEMU SKLADU REPUBLIKE SLOVENIJE POROČATI O PODELJENIH ŠTIPENDIJAH ZA ŠOL. LETO 2026/2027</a:t>
            </a:r>
          </a:p>
          <a:p>
            <a:pPr marL="0" indent="0" algn="just">
              <a:buNone/>
            </a:pPr>
            <a:r>
              <a:rPr lang="sl-SI" sz="1400" dirty="0">
                <a:solidFill>
                  <a:srgbClr val="990033"/>
                </a:solidFill>
                <a:latin typeface="Verdana" panose="020B0604030504040204" pitchFamily="34" charset="0"/>
                <a:ea typeface="Verdana" panose="020B0604030504040204" pitchFamily="34" charset="0"/>
              </a:rPr>
              <a:t>Vsi štipenditorji v Sloveniji, ki podeljujejo štipendije po drugih predpisih in ne po Zakonu o štipendiranju morajo skladu vsako leto redno poročati o vseh štipendijah, ki jih izplačujejo. Zakonski rok za poročanje za šolsko oziroma študijsko leto 2026/2027 je najkasneje do 31. decembra 2026. </a:t>
            </a:r>
          </a:p>
          <a:p>
            <a:pPr marL="0" indent="0" algn="just">
              <a:buNone/>
            </a:pPr>
            <a:r>
              <a:rPr lang="sl-SI" sz="1400" dirty="0">
                <a:solidFill>
                  <a:srgbClr val="990033"/>
                </a:solidFill>
                <a:latin typeface="Verdana" panose="020B0604030504040204" pitchFamily="34" charset="0"/>
                <a:ea typeface="Verdana" panose="020B0604030504040204" pitchFamily="34" charset="0"/>
              </a:rPr>
              <a:t>Na podlagi Zakona o štipendiranju (</a:t>
            </a:r>
            <a:r>
              <a:rPr lang="sl-SI" sz="1400" dirty="0" err="1">
                <a:solidFill>
                  <a:srgbClr val="990033"/>
                </a:solidFill>
                <a:latin typeface="Verdana" panose="020B0604030504040204" pitchFamily="34" charset="0"/>
                <a:ea typeface="Verdana" panose="020B0604030504040204" pitchFamily="34" charset="0"/>
              </a:rPr>
              <a:t>ZŠtip</a:t>
            </a:r>
            <a:r>
              <a:rPr lang="sl-SI" sz="1400" dirty="0">
                <a:solidFill>
                  <a:srgbClr val="990033"/>
                </a:solidFill>
                <a:latin typeface="Verdana" panose="020B0604030504040204" pitchFamily="34" charset="0"/>
                <a:ea typeface="Verdana" panose="020B0604030504040204" pitchFamily="34" charset="0"/>
              </a:rPr>
              <a:t>-1) morajo vsi štipenditorji prek posebne aplikacije za poročanje z vsakim novim šolskim oziroma študijskim letom skladu redno poročati o vseh štipendijah, ki jih izplačujejo v tekočem šolskem oziroma študijskem letu, ne glede na to, kdaj so prvič podelili posamezno štipendijo.</a:t>
            </a:r>
          </a:p>
          <a:p>
            <a:pPr marL="0" indent="0" algn="just">
              <a:buNone/>
            </a:pPr>
            <a:r>
              <a:rPr lang="sl-SI" sz="1400" dirty="0">
                <a:solidFill>
                  <a:srgbClr val="990033"/>
                </a:solidFill>
                <a:latin typeface="Verdana" panose="020B0604030504040204" pitchFamily="34" charset="0"/>
                <a:ea typeface="Verdana" panose="020B0604030504040204" pitchFamily="34" charset="0"/>
              </a:rPr>
              <a:t>Poročati morajo podjetja, podjetniki, občine, izobraževalne ustanove, fundacije, društva in vse druge pravne osebe, ki imajo v šolskem oziroma študijskem letu 2026/2027 vsaj enega štipendista.</a:t>
            </a:r>
          </a:p>
          <a:p>
            <a:pPr marL="0" indent="0" algn="just">
              <a:buNone/>
            </a:pPr>
            <a:r>
              <a:rPr lang="sl-SI" sz="1400" b="1" dirty="0">
                <a:solidFill>
                  <a:srgbClr val="990033"/>
                </a:solidFill>
                <a:latin typeface="Verdana" panose="020B0604030504040204" pitchFamily="34" charset="0"/>
                <a:ea typeface="Verdana" panose="020B0604030504040204" pitchFamily="34" charset="0"/>
              </a:rPr>
              <a:t>Poročanje se izvaja preko </a:t>
            </a:r>
            <a:r>
              <a:rPr lang="sl-SI" sz="1400" b="1" dirty="0">
                <a:solidFill>
                  <a:srgbClr val="990033"/>
                </a:solidFill>
                <a:latin typeface="Verdana" panose="020B0604030504040204" pitchFamily="34" charset="0"/>
                <a:ea typeface="Verdana" panose="020B0604030504040204" pitchFamily="34" charset="0"/>
                <a:hlinkClick r:id="rId2"/>
              </a:rPr>
              <a:t>spletne aplikacije</a:t>
            </a:r>
            <a:r>
              <a:rPr lang="sl-SI" sz="1400" b="1" dirty="0">
                <a:solidFill>
                  <a:srgbClr val="990033"/>
                </a:solidFill>
                <a:latin typeface="Verdana" panose="020B0604030504040204" pitchFamily="34" charset="0"/>
                <a:ea typeface="Verdana" panose="020B0604030504040204" pitchFamily="34" charset="0"/>
              </a:rPr>
              <a:t>. Za dostop je potreben certifikat vezan na pravno osebo.</a:t>
            </a:r>
          </a:p>
          <a:p>
            <a:pPr marL="0" indent="0" algn="just">
              <a:buNone/>
            </a:pPr>
            <a:r>
              <a:rPr lang="pl-PL" sz="1400" dirty="0">
                <a:solidFill>
                  <a:srgbClr val="990033"/>
                </a:solidFill>
                <a:latin typeface="Verdana" panose="020B0604030504040204" pitchFamily="34" charset="0"/>
                <a:ea typeface="Verdana" panose="020B0604030504040204" pitchFamily="34" charset="0"/>
              </a:rPr>
              <a:t>Rok za poročanje za šolsko oziroma študijsko leto 2026/2027 je </a:t>
            </a:r>
            <a:r>
              <a:rPr lang="pl-PL" sz="1400" b="1" dirty="0">
                <a:solidFill>
                  <a:srgbClr val="990033"/>
                </a:solidFill>
                <a:latin typeface="Verdana" panose="020B0604030504040204" pitchFamily="34" charset="0"/>
                <a:ea typeface="Verdana" panose="020B0604030504040204" pitchFamily="34" charset="0"/>
              </a:rPr>
              <a:t>31. 12. 2026</a:t>
            </a:r>
            <a:r>
              <a:rPr lang="pl-PL" sz="1400" dirty="0">
                <a:solidFill>
                  <a:srgbClr val="990033"/>
                </a:solidFill>
                <a:latin typeface="Verdana" panose="020B0604030504040204" pitchFamily="34" charset="0"/>
                <a:ea typeface="Verdana" panose="020B0604030504040204" pitchFamily="34" charset="0"/>
              </a:rPr>
              <a:t>.</a:t>
            </a:r>
          </a:p>
          <a:p>
            <a:pPr marL="0" indent="0" algn="just">
              <a:buNone/>
            </a:pPr>
            <a:r>
              <a:rPr lang="sl-SI" sz="1400" dirty="0">
                <a:solidFill>
                  <a:srgbClr val="990033"/>
                </a:solidFill>
                <a:latin typeface="Verdana" panose="020B0604030504040204" pitchFamily="34" charset="0"/>
                <a:ea typeface="Verdana" panose="020B0604030504040204" pitchFamily="34" charset="0"/>
              </a:rPr>
              <a:t>Ob tem sklad prosi štipenditorje, ki imajo štipendiste znane že pred decembrom, da poročajo že prej.</a:t>
            </a:r>
          </a:p>
          <a:p>
            <a:pPr marL="0" indent="0" algn="just">
              <a:buNone/>
            </a:pPr>
            <a:r>
              <a:rPr lang="sl-SI" sz="1400" dirty="0">
                <a:solidFill>
                  <a:srgbClr val="990033"/>
                </a:solidFill>
                <a:latin typeface="Verdana" panose="020B0604030504040204" pitchFamily="34" charset="0"/>
                <a:ea typeface="Verdana" panose="020B0604030504040204" pitchFamily="34" charset="0"/>
              </a:rPr>
              <a:t>Več informacij je na voljo na </a:t>
            </a:r>
            <a:r>
              <a:rPr lang="sl-SI" sz="1400" dirty="0">
                <a:solidFill>
                  <a:srgbClr val="990033"/>
                </a:solidFill>
                <a:latin typeface="Verdana" panose="020B0604030504040204" pitchFamily="34" charset="0"/>
                <a:ea typeface="Verdana" panose="020B0604030504040204" pitchFamily="34" charset="0"/>
                <a:hlinkClick r:id="rId3"/>
              </a:rPr>
              <a:t>spletni strani sklada</a:t>
            </a:r>
            <a:r>
              <a:rPr lang="sl-SI" sz="1400" dirty="0">
                <a:solidFill>
                  <a:srgbClr val="990033"/>
                </a:solidFill>
                <a:latin typeface="Verdana" panose="020B0604030504040204" pitchFamily="34" charset="0"/>
                <a:ea typeface="Verdana" panose="020B0604030504040204" pitchFamily="34" charset="0"/>
              </a:rPr>
              <a:t>.</a:t>
            </a:r>
          </a:p>
          <a:p>
            <a:pPr marL="0" indent="0" algn="just">
              <a:buNone/>
            </a:pPr>
            <a:r>
              <a:rPr lang="sl-SI" sz="1400" dirty="0">
                <a:solidFill>
                  <a:srgbClr val="990033"/>
                </a:solidFill>
                <a:latin typeface="Verdana" panose="020B0604030504040204" pitchFamily="34" charset="0"/>
                <a:ea typeface="Verdana" panose="020B0604030504040204" pitchFamily="34" charset="0"/>
              </a:rPr>
              <a:t>Štipenditorji se za dodatne informacije lahko obrnejo na nas po telefonu 01 43 45 882 ali po e-pošti </a:t>
            </a:r>
            <a:r>
              <a:rPr lang="sl-SI" sz="1400" dirty="0" err="1">
                <a:solidFill>
                  <a:srgbClr val="990033"/>
                </a:solidFill>
                <a:latin typeface="Verdana" panose="020B0604030504040204" pitchFamily="34" charset="0"/>
                <a:ea typeface="Verdana" panose="020B0604030504040204" pitchFamily="34" charset="0"/>
                <a:hlinkClick r:id="rId4"/>
              </a:rPr>
              <a:t>porocanje@sklad-kadri.si</a:t>
            </a:r>
            <a:r>
              <a:rPr lang="sl-SI" sz="1400" dirty="0">
                <a:solidFill>
                  <a:srgbClr val="990033"/>
                </a:solidFill>
                <a:latin typeface="Verdana" panose="020B0604030504040204" pitchFamily="34" charset="0"/>
                <a:ea typeface="Verdana" panose="020B0604030504040204" pitchFamily="34" charset="0"/>
              </a:rPr>
              <a:t>.</a:t>
            </a:r>
          </a:p>
          <a:p>
            <a:pPr marL="0" indent="0">
              <a:buNone/>
            </a:pPr>
            <a:r>
              <a:rPr lang="sl-SI" sz="1200" dirty="0">
                <a:solidFill>
                  <a:srgbClr val="990033"/>
                </a:solidFill>
                <a:latin typeface="Verdana" panose="020B0604030504040204" pitchFamily="34" charset="0"/>
                <a:ea typeface="Verdana" panose="020B0604030504040204" pitchFamily="34" charset="0"/>
              </a:rPr>
              <a:t>Vir: </a:t>
            </a:r>
            <a:r>
              <a:rPr lang="sl-SI" sz="1200" dirty="0" err="1">
                <a:solidFill>
                  <a:srgbClr val="990033"/>
                </a:solidFill>
                <a:latin typeface="Verdana" panose="020B0604030504040204" pitchFamily="34" charset="0"/>
                <a:ea typeface="Verdana" panose="020B0604030504040204" pitchFamily="34" charset="0"/>
                <a:hlinkClick r:id="rId5"/>
              </a:rPr>
              <a:t>https</a:t>
            </a:r>
            <a:r>
              <a:rPr lang="sl-SI" sz="1200" dirty="0">
                <a:solidFill>
                  <a:srgbClr val="990033"/>
                </a:solidFill>
                <a:latin typeface="Verdana" panose="020B0604030504040204" pitchFamily="34" charset="0"/>
                <a:ea typeface="Verdana" panose="020B0604030504040204" pitchFamily="34" charset="0"/>
                <a:hlinkClick r:id="rId5"/>
              </a:rPr>
              <a:t>://</a:t>
            </a:r>
            <a:r>
              <a:rPr lang="sl-SI" sz="1200" dirty="0" err="1">
                <a:solidFill>
                  <a:srgbClr val="990033"/>
                </a:solidFill>
                <a:latin typeface="Verdana" panose="020B0604030504040204" pitchFamily="34" charset="0"/>
                <a:ea typeface="Verdana" panose="020B0604030504040204" pitchFamily="34" charset="0"/>
                <a:hlinkClick r:id="rId5"/>
              </a:rPr>
              <a:t>www.srips-rs.si</a:t>
            </a:r>
            <a:r>
              <a:rPr lang="sl-SI" sz="1200" dirty="0">
                <a:solidFill>
                  <a:srgbClr val="990033"/>
                </a:solidFill>
                <a:latin typeface="Verdana" panose="020B0604030504040204" pitchFamily="34" charset="0"/>
                <a:ea typeface="Verdana" panose="020B0604030504040204" pitchFamily="34" charset="0"/>
                <a:hlinkClick r:id="rId5"/>
              </a:rPr>
              <a:t>/sklad/novice/novica/stipenditorji-morajo-skladu-porocati-o-podeljenih-stipendijah-za-sol-leto-20262027</a:t>
            </a:r>
            <a:endParaRPr lang="sl-SI" sz="1200" dirty="0">
              <a:solidFill>
                <a:srgbClr val="990033"/>
              </a:solidFill>
              <a:latin typeface="Verdana" panose="020B0604030504040204" pitchFamily="34" charset="0"/>
              <a:ea typeface="Verdana" panose="020B0604030504040204" pitchFamily="34" charset="0"/>
            </a:endParaRPr>
          </a:p>
          <a:p>
            <a:pPr marL="0" indent="0">
              <a:buNone/>
            </a:pPr>
            <a:endParaRPr lang="sl-SI" sz="1200" dirty="0">
              <a:solidFill>
                <a:srgbClr val="990033"/>
              </a:solidFill>
              <a:latin typeface="Verdana" panose="020B0604030504040204" pitchFamily="34" charset="0"/>
              <a:ea typeface="Verdana" panose="020B0604030504040204" pitchFamily="34" charset="0"/>
            </a:endParaRPr>
          </a:p>
          <a:p>
            <a:pPr lvl="1"/>
            <a:endParaRPr lang="sl-SI" sz="16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3048925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838200" y="1014984"/>
            <a:ext cx="10515600" cy="448056"/>
          </a:xfrm>
        </p:spPr>
        <p:txBody>
          <a:bodyPr>
            <a:normAutofit fontScale="90000"/>
          </a:bodyPr>
          <a:lstStyle/>
          <a:p>
            <a:br>
              <a:rPr lang="sl-SI" sz="1800" b="1" dirty="0">
                <a:solidFill>
                  <a:srgbClr val="990033"/>
                </a:solidFill>
                <a:latin typeface="Verdana" panose="020B0604030504040204" pitchFamily="34" charset="0"/>
                <a:ea typeface="Verdana" panose="020B0604030504040204" pitchFamily="34" charset="0"/>
              </a:rPr>
            </a:br>
            <a:r>
              <a:rPr lang="sl-SI" sz="1800" b="1" dirty="0">
                <a:solidFill>
                  <a:srgbClr val="990033"/>
                </a:solidFill>
                <a:latin typeface="Verdana" panose="020B0604030504040204" pitchFamily="34" charset="0"/>
                <a:ea typeface="Verdana" panose="020B0604030504040204" pitchFamily="34" charset="0"/>
              </a:rPr>
              <a:t>NOVICA </a:t>
            </a:r>
            <a:r>
              <a:rPr lang="sl-SI" sz="1800" b="1" dirty="0" err="1">
                <a:solidFill>
                  <a:srgbClr val="990033"/>
                </a:solidFill>
                <a:latin typeface="Verdana" panose="020B0604030504040204" pitchFamily="34" charset="0"/>
                <a:ea typeface="Verdana" panose="020B0604030504040204" pitchFamily="34" charset="0"/>
              </a:rPr>
              <a:t>ZRSZ</a:t>
            </a:r>
            <a:r>
              <a:rPr lang="sl-SI" sz="1800" b="1" dirty="0">
                <a:solidFill>
                  <a:srgbClr val="990033"/>
                </a:solidFill>
                <a:latin typeface="Verdana" panose="020B0604030504040204" pitchFamily="34" charset="0"/>
                <a:ea typeface="Verdana" panose="020B0604030504040204" pitchFamily="34" charset="0"/>
              </a:rPr>
              <a:t>: Na voljo nova spletna aplikacija za oddajo prostih delovnih mestih</a:t>
            </a:r>
            <a:br>
              <a:rPr lang="sl-SI" sz="1800" b="1" dirty="0">
                <a:solidFill>
                  <a:srgbClr val="990033"/>
                </a:solidFill>
                <a:latin typeface="Verdana" panose="020B0604030504040204" pitchFamily="34" charset="0"/>
                <a:ea typeface="Verdana" panose="020B0604030504040204" pitchFamily="34" charset="0"/>
              </a:rPr>
            </a:br>
            <a:endParaRPr lang="sl-SI" sz="1800"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838200" y="1792224"/>
            <a:ext cx="10515600" cy="4625828"/>
          </a:xfrm>
        </p:spPr>
        <p:txBody>
          <a:bodyPr>
            <a:noAutofit/>
          </a:bodyPr>
          <a:lstStyle/>
          <a:p>
            <a:pPr marL="0" indent="0">
              <a:buNone/>
            </a:pPr>
            <a:r>
              <a:rPr lang="sl-SI" sz="1400" b="1" dirty="0">
                <a:solidFill>
                  <a:srgbClr val="990033"/>
                </a:solidFill>
                <a:latin typeface="Verdana" panose="020B0604030504040204" pitchFamily="34" charset="0"/>
                <a:ea typeface="Verdana" panose="020B0604030504040204" pitchFamily="34" charset="0"/>
              </a:rPr>
              <a:t>Sporočamo vam, da je od 3. septembra 2026, na Portalu </a:t>
            </a:r>
            <a:r>
              <a:rPr lang="sl-SI" sz="1400" b="1" dirty="0" err="1">
                <a:solidFill>
                  <a:srgbClr val="990033"/>
                </a:solidFill>
                <a:latin typeface="Verdana" panose="020B0604030504040204" pitchFamily="34" charset="0"/>
                <a:ea typeface="Verdana" panose="020B0604030504040204" pitchFamily="34" charset="0"/>
              </a:rPr>
              <a:t>ZRSZ</a:t>
            </a:r>
            <a:r>
              <a:rPr lang="sl-SI" sz="1400" b="1" dirty="0">
                <a:solidFill>
                  <a:srgbClr val="990033"/>
                </a:solidFill>
                <a:latin typeface="Verdana" panose="020B0604030504040204" pitchFamily="34" charset="0"/>
                <a:ea typeface="Verdana" panose="020B0604030504040204" pitchFamily="34" charset="0"/>
              </a:rPr>
              <a:t> za delodajalce in na portalu SPOT na voljo nova spletna aplikacija za oddajo sporočil o prostih delovnih mestih (</a:t>
            </a:r>
            <a:r>
              <a:rPr lang="sl-SI" sz="1400" b="1" dirty="0" err="1">
                <a:solidFill>
                  <a:srgbClr val="990033"/>
                </a:solidFill>
                <a:latin typeface="Verdana" panose="020B0604030504040204" pitchFamily="34" charset="0"/>
                <a:ea typeface="Verdana" panose="020B0604030504040204" pitchFamily="34" charset="0"/>
              </a:rPr>
              <a:t>PDM</a:t>
            </a:r>
            <a:r>
              <a:rPr lang="sl-SI" sz="1400" b="1" dirty="0">
                <a:solidFill>
                  <a:srgbClr val="990033"/>
                </a:solidFill>
                <a:latin typeface="Verdana" panose="020B0604030504040204" pitchFamily="34" charset="0"/>
                <a:ea typeface="Verdana" panose="020B0604030504040204" pitchFamily="34" charset="0"/>
              </a:rPr>
              <a:t>-1, </a:t>
            </a:r>
            <a:r>
              <a:rPr lang="sl-SI" sz="1400" b="1" dirty="0" err="1">
                <a:solidFill>
                  <a:srgbClr val="990033"/>
                </a:solidFill>
                <a:latin typeface="Verdana" panose="020B0604030504040204" pitchFamily="34" charset="0"/>
                <a:ea typeface="Verdana" panose="020B0604030504040204" pitchFamily="34" charset="0"/>
              </a:rPr>
              <a:t>PDM</a:t>
            </a:r>
            <a:r>
              <a:rPr lang="sl-SI" sz="1400" b="1" dirty="0">
                <a:solidFill>
                  <a:srgbClr val="990033"/>
                </a:solidFill>
                <a:latin typeface="Verdana" panose="020B0604030504040204" pitchFamily="34" charset="0"/>
                <a:ea typeface="Verdana" panose="020B0604030504040204" pitchFamily="34" charset="0"/>
              </a:rPr>
              <a:t>-2), z namenom posredovanja kandidatov in/ali javne objave delovnega mesta. Aplikacija vključuje tudi možnost oddaje sporočil o prostih delovnih mestih – kontrola trga dela (</a:t>
            </a:r>
            <a:r>
              <a:rPr lang="sl-SI" sz="1400" b="1" dirty="0" err="1">
                <a:solidFill>
                  <a:srgbClr val="990033"/>
                </a:solidFill>
                <a:latin typeface="Verdana" panose="020B0604030504040204" pitchFamily="34" charset="0"/>
                <a:ea typeface="Verdana" panose="020B0604030504040204" pitchFamily="34" charset="0"/>
              </a:rPr>
              <a:t>PDM-KTD</a:t>
            </a:r>
            <a:r>
              <a:rPr lang="sl-SI" sz="1400" b="1" dirty="0">
                <a:solidFill>
                  <a:srgbClr val="990033"/>
                </a:solidFill>
                <a:latin typeface="Verdana" panose="020B0604030504040204" pitchFamily="34" charset="0"/>
                <a:ea typeface="Verdana" panose="020B0604030504040204" pitchFamily="34" charset="0"/>
              </a:rPr>
              <a:t>). </a:t>
            </a:r>
          </a:p>
          <a:p>
            <a:pPr marL="0" indent="0">
              <a:buNone/>
            </a:pPr>
            <a:r>
              <a:rPr lang="sl-SI" sz="1400" b="1" dirty="0">
                <a:solidFill>
                  <a:srgbClr val="990033"/>
                </a:solidFill>
                <a:latin typeface="Verdana" panose="020B0604030504040204" pitchFamily="34" charset="0"/>
                <a:ea typeface="Verdana" panose="020B0604030504040204" pitchFamily="34" charset="0"/>
              </a:rPr>
              <a:t>Nova aplikacija </a:t>
            </a:r>
            <a:r>
              <a:rPr lang="sl-SI" sz="1400" dirty="0">
                <a:solidFill>
                  <a:srgbClr val="990033"/>
                </a:solidFill>
                <a:latin typeface="Verdana" panose="020B0604030504040204" pitchFamily="34" charset="0"/>
                <a:ea typeface="Verdana" panose="020B0604030504040204" pitchFamily="34" charset="0"/>
              </a:rPr>
              <a:t>je zasnovana tako, da je </a:t>
            </a:r>
            <a:r>
              <a:rPr lang="sl-SI" sz="1400" b="1" dirty="0">
                <a:solidFill>
                  <a:srgbClr val="990033"/>
                </a:solidFill>
                <a:latin typeface="Verdana" panose="020B0604030504040204" pitchFamily="34" charset="0"/>
                <a:ea typeface="Verdana" panose="020B0604030504040204" pitchFamily="34" charset="0"/>
              </a:rPr>
              <a:t>uporabnikom prijaznejša.</a:t>
            </a:r>
            <a:endParaRPr lang="sl-SI" sz="1400" dirty="0">
              <a:solidFill>
                <a:srgbClr val="990033"/>
              </a:solidFill>
              <a:latin typeface="Verdana" panose="020B0604030504040204" pitchFamily="34" charset="0"/>
              <a:ea typeface="Verdana" panose="020B0604030504040204" pitchFamily="34" charset="0"/>
            </a:endParaRPr>
          </a:p>
          <a:p>
            <a:pPr marL="0" indent="0">
              <a:buNone/>
            </a:pPr>
            <a:r>
              <a:rPr lang="sl-SI" sz="1400" b="1" dirty="0">
                <a:solidFill>
                  <a:srgbClr val="990033"/>
                </a:solidFill>
                <a:latin typeface="Verdana" panose="020B0604030504040204" pitchFamily="34" charset="0"/>
                <a:ea typeface="Verdana" panose="020B0604030504040204" pitchFamily="34" charset="0"/>
              </a:rPr>
              <a:t>Omogoča</a:t>
            </a:r>
            <a:r>
              <a:rPr lang="sl-SI" sz="1400" dirty="0">
                <a:solidFill>
                  <a:srgbClr val="990033"/>
                </a:solidFill>
                <a:latin typeface="Verdana" panose="020B0604030504040204" pitchFamily="34" charset="0"/>
                <a:ea typeface="Verdana" panose="020B0604030504040204" pitchFamily="34" charset="0"/>
              </a:rPr>
              <a:t> vam na primer:</a:t>
            </a:r>
          </a:p>
          <a:p>
            <a:r>
              <a:rPr lang="sl-SI" sz="1400" dirty="0">
                <a:solidFill>
                  <a:srgbClr val="990033"/>
                </a:solidFill>
                <a:latin typeface="Verdana" panose="020B0604030504040204" pitchFamily="34" charset="0"/>
                <a:ea typeface="Verdana" panose="020B0604030504040204" pitchFamily="34" charset="0"/>
              </a:rPr>
              <a:t>izbiro kompetenc (poklicnih, digitalnih in splošnih),</a:t>
            </a:r>
          </a:p>
          <a:p>
            <a:r>
              <a:rPr lang="sl-SI" sz="1400" dirty="0">
                <a:solidFill>
                  <a:srgbClr val="990033"/>
                </a:solidFill>
                <a:latin typeface="Verdana" panose="020B0604030504040204" pitchFamily="34" charset="0"/>
                <a:ea typeface="Verdana" panose="020B0604030504040204" pitchFamily="34" charset="0"/>
              </a:rPr>
              <a:t>pomoč pri izbiri naziva in kode poklica,</a:t>
            </a:r>
          </a:p>
          <a:p>
            <a:r>
              <a:rPr lang="sl-SI" sz="1400" dirty="0">
                <a:solidFill>
                  <a:srgbClr val="990033"/>
                </a:solidFill>
                <a:latin typeface="Verdana" panose="020B0604030504040204" pitchFamily="34" charset="0"/>
                <a:ea typeface="Verdana" panose="020B0604030504040204" pitchFamily="34" charset="0"/>
              </a:rPr>
              <a:t>kopiranje predhodno oddanih obrazcev,</a:t>
            </a:r>
          </a:p>
          <a:p>
            <a:r>
              <a:rPr lang="sl-SI" sz="1400" dirty="0">
                <a:solidFill>
                  <a:srgbClr val="990033"/>
                </a:solidFill>
                <a:latin typeface="Verdana" panose="020B0604030504040204" pitchFamily="34" charset="0"/>
                <a:ea typeface="Verdana" panose="020B0604030504040204" pitchFamily="34" charset="0"/>
              </a:rPr>
              <a:t>spremljanje statusa, v katerem se nahaja prosto delovno mesto, ipd.</a:t>
            </a:r>
          </a:p>
          <a:p>
            <a:pPr marL="0" indent="0">
              <a:buNone/>
            </a:pPr>
            <a:endParaRPr lang="sl-SI" sz="1400" b="1" dirty="0">
              <a:solidFill>
                <a:srgbClr val="990033"/>
              </a:solidFill>
              <a:latin typeface="Verdana" panose="020B0604030504040204" pitchFamily="34" charset="0"/>
              <a:ea typeface="Verdana" panose="020B0604030504040204" pitchFamily="34" charset="0"/>
            </a:endParaRPr>
          </a:p>
          <a:p>
            <a:pPr marL="0" indent="0">
              <a:buNone/>
            </a:pPr>
            <a:r>
              <a:rPr lang="sl-SI" sz="1400" b="1" dirty="0" err="1">
                <a:solidFill>
                  <a:srgbClr val="990033"/>
                </a:solidFill>
                <a:latin typeface="Verdana" panose="020B0604030504040204" pitchFamily="34" charset="0"/>
                <a:ea typeface="Verdana" panose="020B0604030504040204" pitchFamily="34" charset="0"/>
              </a:rPr>
              <a:t>ZRSZ</a:t>
            </a:r>
            <a:r>
              <a:rPr lang="sl-SI" sz="1400" b="1" dirty="0">
                <a:solidFill>
                  <a:srgbClr val="990033"/>
                </a:solidFill>
                <a:latin typeface="Verdana" panose="020B0604030504040204" pitchFamily="34" charset="0"/>
                <a:ea typeface="Verdana" panose="020B0604030504040204" pitchFamily="34" charset="0"/>
              </a:rPr>
              <a:t> vas vabi, </a:t>
            </a:r>
            <a:r>
              <a:rPr lang="sl-SI" sz="1400" dirty="0">
                <a:solidFill>
                  <a:srgbClr val="990033"/>
                </a:solidFill>
                <a:latin typeface="Verdana" panose="020B0604030504040204" pitchFamily="34" charset="0"/>
                <a:ea typeface="Verdana" panose="020B0604030504040204" pitchFamily="34" charset="0"/>
              </a:rPr>
              <a:t>da še sami </a:t>
            </a:r>
            <a:r>
              <a:rPr lang="sl-SI" sz="1400" b="1" dirty="0">
                <a:solidFill>
                  <a:srgbClr val="990033"/>
                </a:solidFill>
                <a:latin typeface="Verdana" panose="020B0604030504040204" pitchFamily="34" charset="0"/>
                <a:ea typeface="Verdana" panose="020B0604030504040204" pitchFamily="34" charset="0"/>
              </a:rPr>
              <a:t>preverite,</a:t>
            </a:r>
            <a:r>
              <a:rPr lang="sl-SI" sz="1400" dirty="0">
                <a:solidFill>
                  <a:srgbClr val="990033"/>
                </a:solidFill>
                <a:latin typeface="Verdana" panose="020B0604030504040204" pitchFamily="34" charset="0"/>
                <a:ea typeface="Verdana" panose="020B0604030504040204" pitchFamily="34" charset="0"/>
              </a:rPr>
              <a:t> kaj vam prinaša nova aplikacija in kako deluje. </a:t>
            </a:r>
          </a:p>
          <a:p>
            <a:pPr marL="0" indent="0">
              <a:buNone/>
            </a:pPr>
            <a:r>
              <a:rPr lang="sl-SI" sz="1400" b="1" dirty="0">
                <a:solidFill>
                  <a:srgbClr val="990033"/>
                </a:solidFill>
                <a:latin typeface="Verdana" panose="020B0604030504040204" pitchFamily="34" charset="0"/>
                <a:ea typeface="Verdana" panose="020B0604030504040204" pitchFamily="34" charset="0"/>
              </a:rPr>
              <a:t>Vse novosti </a:t>
            </a:r>
            <a:r>
              <a:rPr lang="sl-SI" sz="1400" dirty="0">
                <a:solidFill>
                  <a:srgbClr val="990033"/>
                </a:solidFill>
                <a:latin typeface="Verdana" panose="020B0604030504040204" pitchFamily="34" charset="0"/>
                <a:ea typeface="Verdana" panose="020B0604030504040204" pitchFamily="34" charset="0"/>
              </a:rPr>
              <a:t>si lahko ogledate tudi </a:t>
            </a:r>
            <a:r>
              <a:rPr lang="sl-SI" sz="1400" b="1" dirty="0">
                <a:solidFill>
                  <a:srgbClr val="990033"/>
                </a:solidFill>
                <a:latin typeface="Verdana" panose="020B0604030504040204" pitchFamily="34" charset="0"/>
                <a:ea typeface="Verdana" panose="020B0604030504040204" pitchFamily="34" charset="0"/>
              </a:rPr>
              <a:t>v </a:t>
            </a:r>
            <a:r>
              <a:rPr lang="sl-SI" sz="1400" b="1" dirty="0" err="1">
                <a:solidFill>
                  <a:srgbClr val="990033"/>
                </a:solidFill>
                <a:latin typeface="Verdana" panose="020B0604030504040204" pitchFamily="34" charset="0"/>
                <a:ea typeface="Verdana" panose="020B0604030504040204" pitchFamily="34" charset="0"/>
              </a:rPr>
              <a:t>videovodniku</a:t>
            </a:r>
            <a:r>
              <a:rPr lang="sl-SI" sz="1400" b="1" dirty="0">
                <a:solidFill>
                  <a:srgbClr val="990033"/>
                </a:solidFill>
                <a:latin typeface="Verdana" panose="020B0604030504040204" pitchFamily="34" charset="0"/>
                <a:ea typeface="Verdana" panose="020B0604030504040204" pitchFamily="34" charset="0"/>
              </a:rPr>
              <a:t>.</a:t>
            </a:r>
            <a:endParaRPr lang="sl-SI" sz="1400" dirty="0">
              <a:solidFill>
                <a:srgbClr val="990033"/>
              </a:solidFill>
              <a:latin typeface="Verdana" panose="020B0604030504040204" pitchFamily="34" charset="0"/>
              <a:ea typeface="Verdana" panose="020B0604030504040204" pitchFamily="34" charset="0"/>
            </a:endParaRPr>
          </a:p>
          <a:p>
            <a:pPr marL="0" indent="0">
              <a:buNone/>
            </a:pPr>
            <a:r>
              <a:rPr lang="sl-SI" sz="1400" dirty="0">
                <a:solidFill>
                  <a:srgbClr val="990033"/>
                </a:solidFill>
                <a:latin typeface="Verdana" panose="020B0604030504040204" pitchFamily="34" charset="0"/>
                <a:ea typeface="Verdana" panose="020B0604030504040204" pitchFamily="34" charset="0"/>
              </a:rPr>
              <a:t>Za</a:t>
            </a:r>
            <a:r>
              <a:rPr lang="sl-SI" sz="1400" b="1" dirty="0">
                <a:solidFill>
                  <a:srgbClr val="990033"/>
                </a:solidFill>
                <a:latin typeface="Verdana" panose="020B0604030504040204" pitchFamily="34" charset="0"/>
                <a:ea typeface="Verdana" panose="020B0604030504040204" pitchFamily="34" charset="0"/>
              </a:rPr>
              <a:t> morebitne začetne težave</a:t>
            </a:r>
            <a:r>
              <a:rPr lang="sl-SI" sz="1400" dirty="0">
                <a:solidFill>
                  <a:srgbClr val="990033"/>
                </a:solidFill>
                <a:latin typeface="Verdana" panose="020B0604030504040204" pitchFamily="34" charset="0"/>
                <a:ea typeface="Verdana" panose="020B0604030504040204" pitchFamily="34" charset="0"/>
              </a:rPr>
              <a:t> se vam </a:t>
            </a:r>
            <a:r>
              <a:rPr lang="sl-SI" sz="1400" dirty="0" err="1">
                <a:solidFill>
                  <a:srgbClr val="990033"/>
                </a:solidFill>
                <a:latin typeface="Verdana" panose="020B0604030504040204" pitchFamily="34" charset="0"/>
                <a:ea typeface="Verdana" panose="020B0604030504040204" pitchFamily="34" charset="0"/>
              </a:rPr>
              <a:t>ZRSZ</a:t>
            </a:r>
            <a:r>
              <a:rPr lang="sl-SI" sz="1400" dirty="0">
                <a:solidFill>
                  <a:srgbClr val="990033"/>
                </a:solidFill>
                <a:latin typeface="Verdana" panose="020B0604030504040204" pitchFamily="34" charset="0"/>
                <a:ea typeface="Verdana" panose="020B0604030504040204" pitchFamily="34" charset="0"/>
              </a:rPr>
              <a:t> že </a:t>
            </a:r>
            <a:r>
              <a:rPr lang="sl-SI" sz="1400" b="1" dirty="0">
                <a:solidFill>
                  <a:srgbClr val="990033"/>
                </a:solidFill>
                <a:latin typeface="Verdana" panose="020B0604030504040204" pitchFamily="34" charset="0"/>
                <a:ea typeface="Verdana" panose="020B0604030504040204" pitchFamily="34" charset="0"/>
              </a:rPr>
              <a:t>vnaprej opravičuje.</a:t>
            </a:r>
          </a:p>
          <a:p>
            <a:pPr marL="0" indent="0">
              <a:buNone/>
            </a:pPr>
            <a:endParaRPr lang="sl-SI" sz="1400" b="1" dirty="0">
              <a:solidFill>
                <a:srgbClr val="990033"/>
              </a:solidFill>
              <a:latin typeface="Verdana" panose="020B0604030504040204" pitchFamily="34" charset="0"/>
              <a:ea typeface="Verdana" panose="020B0604030504040204" pitchFamily="34" charset="0"/>
            </a:endParaRPr>
          </a:p>
          <a:p>
            <a:pPr marL="0" indent="0">
              <a:buNone/>
            </a:pPr>
            <a:r>
              <a:rPr lang="sl-SI" sz="1000" b="1" dirty="0">
                <a:solidFill>
                  <a:srgbClr val="990033"/>
                </a:solidFill>
                <a:latin typeface="Verdana" panose="020B0604030504040204" pitchFamily="34" charset="0"/>
                <a:ea typeface="Verdana" panose="020B0604030504040204" pitchFamily="34" charset="0"/>
              </a:rPr>
              <a:t>Povzeto po: spletna stran </a:t>
            </a:r>
            <a:r>
              <a:rPr lang="sl-SI" sz="1000" b="1" dirty="0" err="1">
                <a:solidFill>
                  <a:srgbClr val="990033"/>
                </a:solidFill>
                <a:latin typeface="Verdana" panose="020B0604030504040204" pitchFamily="34" charset="0"/>
                <a:ea typeface="Verdana" panose="020B0604030504040204" pitchFamily="34" charset="0"/>
              </a:rPr>
              <a:t>ZRSZ</a:t>
            </a:r>
            <a:r>
              <a:rPr lang="sl-SI" sz="1000" b="1" dirty="0">
                <a:solidFill>
                  <a:srgbClr val="990033"/>
                </a:solidFill>
                <a:latin typeface="Verdana" panose="020B0604030504040204" pitchFamily="34" charset="0"/>
                <a:ea typeface="Verdana" panose="020B0604030504040204" pitchFamily="34" charset="0"/>
              </a:rPr>
              <a:t>: </a:t>
            </a:r>
            <a:r>
              <a:rPr lang="sl-SI" sz="1000" b="1" dirty="0" err="1">
                <a:solidFill>
                  <a:srgbClr val="990033"/>
                </a:solidFill>
                <a:latin typeface="Verdana" panose="020B0604030504040204" pitchFamily="34" charset="0"/>
                <a:ea typeface="Verdana" panose="020B0604030504040204" pitchFamily="34" charset="0"/>
                <a:hlinkClick r:id="rId2"/>
              </a:rPr>
              <a:t>https</a:t>
            </a:r>
            <a:r>
              <a:rPr lang="sl-SI" sz="1000" b="1" dirty="0">
                <a:solidFill>
                  <a:srgbClr val="990033"/>
                </a:solidFill>
                <a:latin typeface="Verdana" panose="020B0604030504040204" pitchFamily="34" charset="0"/>
                <a:ea typeface="Verdana" panose="020B0604030504040204" pitchFamily="34" charset="0"/>
                <a:hlinkClick r:id="rId2"/>
              </a:rPr>
              <a:t>://</a:t>
            </a:r>
            <a:r>
              <a:rPr lang="sl-SI" sz="1000" b="1" dirty="0" err="1">
                <a:solidFill>
                  <a:srgbClr val="990033"/>
                </a:solidFill>
                <a:latin typeface="Verdana" panose="020B0604030504040204" pitchFamily="34" charset="0"/>
                <a:ea typeface="Verdana" panose="020B0604030504040204" pitchFamily="34" charset="0"/>
                <a:hlinkClick r:id="rId2"/>
              </a:rPr>
              <a:t>www.ess.gov.si</a:t>
            </a:r>
            <a:r>
              <a:rPr lang="sl-SI" sz="1000" b="1" dirty="0">
                <a:solidFill>
                  <a:srgbClr val="990033"/>
                </a:solidFill>
                <a:latin typeface="Verdana" panose="020B0604030504040204" pitchFamily="34" charset="0"/>
                <a:ea typeface="Verdana" panose="020B0604030504040204" pitchFamily="34" charset="0"/>
                <a:hlinkClick r:id="rId2"/>
              </a:rPr>
              <a:t>/novica/na-voljo-nova-spletna-aplikacija-za-oddajo-prostih-delovnih-mestih/</a:t>
            </a:r>
            <a:endParaRPr lang="sl-SI" sz="1000" b="1" dirty="0">
              <a:solidFill>
                <a:srgbClr val="990033"/>
              </a:solidFill>
              <a:latin typeface="Verdana" panose="020B0604030504040204" pitchFamily="34" charset="0"/>
              <a:ea typeface="Verdana" panose="020B0604030504040204" pitchFamily="34" charset="0"/>
            </a:endParaRPr>
          </a:p>
          <a:p>
            <a:pPr marL="0" indent="0">
              <a:buNone/>
            </a:pPr>
            <a:endParaRPr lang="sl-SI" sz="1400" b="1"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lvl="1"/>
            <a:endParaRPr lang="sl-SI" sz="16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490893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9DF37091-DBE0-B832-0269-14529BC3EF6A}"/>
              </a:ext>
            </a:extLst>
          </p:cNvPr>
          <p:cNvSpPr>
            <a:spLocks noGrp="1"/>
          </p:cNvSpPr>
          <p:nvPr>
            <p:ph type="title"/>
          </p:nvPr>
        </p:nvSpPr>
        <p:spPr>
          <a:xfrm>
            <a:off x="219456" y="1046988"/>
            <a:ext cx="10515600" cy="448056"/>
          </a:xfrm>
        </p:spPr>
        <p:txBody>
          <a:bodyPr>
            <a:normAutofit fontScale="90000"/>
          </a:bodyPr>
          <a:lstStyle/>
          <a:p>
            <a:br>
              <a:rPr lang="sl-SI" sz="1800" b="1" dirty="0">
                <a:solidFill>
                  <a:srgbClr val="990033"/>
                </a:solidFill>
                <a:latin typeface="Verdana" panose="020B0604030504040204" pitchFamily="34" charset="0"/>
                <a:ea typeface="Verdana" panose="020B0604030504040204" pitchFamily="34" charset="0"/>
              </a:rPr>
            </a:br>
            <a:r>
              <a:rPr lang="sl-SI" sz="1800" b="1" dirty="0">
                <a:solidFill>
                  <a:srgbClr val="990033"/>
                </a:solidFill>
                <a:latin typeface="Verdana" panose="020B0604030504040204" pitchFamily="34" charset="0"/>
                <a:ea typeface="Verdana" panose="020B0604030504040204" pitchFamily="34" charset="0"/>
              </a:rPr>
              <a:t>NOVICA </a:t>
            </a:r>
            <a:r>
              <a:rPr lang="sl-SI" sz="1800" b="1" dirty="0" err="1">
                <a:solidFill>
                  <a:srgbClr val="990033"/>
                </a:solidFill>
                <a:latin typeface="Verdana" panose="020B0604030504040204" pitchFamily="34" charset="0"/>
                <a:ea typeface="Verdana" panose="020B0604030504040204" pitchFamily="34" charset="0"/>
              </a:rPr>
              <a:t>ZRSZ</a:t>
            </a:r>
            <a:r>
              <a:rPr lang="sl-SI" sz="1800" b="1" dirty="0">
                <a:solidFill>
                  <a:srgbClr val="990033"/>
                </a:solidFill>
                <a:latin typeface="Verdana" panose="020B0604030504040204" pitchFamily="34" charset="0"/>
                <a:ea typeface="Verdana" panose="020B0604030504040204" pitchFamily="34" charset="0"/>
              </a:rPr>
              <a:t>: Kompetence prihodnosti: med miti in realnostjo</a:t>
            </a:r>
            <a:br>
              <a:rPr lang="sl-SI" sz="1800" b="1" dirty="0">
                <a:solidFill>
                  <a:srgbClr val="990033"/>
                </a:solidFill>
              </a:rPr>
            </a:br>
            <a:br>
              <a:rPr lang="sl-SI" sz="1800" b="1" dirty="0">
                <a:solidFill>
                  <a:srgbClr val="990033"/>
                </a:solidFill>
                <a:latin typeface="Verdana" panose="020B0604030504040204" pitchFamily="34" charset="0"/>
                <a:ea typeface="Verdana" panose="020B0604030504040204" pitchFamily="34" charset="0"/>
              </a:rPr>
            </a:br>
            <a:endParaRPr lang="sl-SI" sz="1800"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ED60A2E6-2927-E8AB-D8A7-9F2F58A45555}"/>
              </a:ext>
            </a:extLst>
          </p:cNvPr>
          <p:cNvSpPr>
            <a:spLocks noGrp="1"/>
          </p:cNvSpPr>
          <p:nvPr>
            <p:ph idx="1"/>
          </p:nvPr>
        </p:nvSpPr>
        <p:spPr>
          <a:xfrm>
            <a:off x="219456" y="1271016"/>
            <a:ext cx="11972544" cy="5147036"/>
          </a:xfrm>
        </p:spPr>
        <p:txBody>
          <a:bodyPr>
            <a:noAutofit/>
          </a:bodyPr>
          <a:lstStyle/>
          <a:p>
            <a:pPr marL="0" indent="0" algn="just">
              <a:spcBef>
                <a:spcPts val="0"/>
              </a:spcBef>
              <a:buNone/>
            </a:pPr>
            <a:endParaRPr lang="sl-SI" sz="1200" b="1"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b="1" dirty="0">
                <a:solidFill>
                  <a:srgbClr val="990033"/>
                </a:solidFill>
                <a:latin typeface="Verdana" panose="020B0604030504040204" pitchFamily="34" charset="0"/>
                <a:ea typeface="Verdana" panose="020B0604030504040204" pitchFamily="34" charset="0"/>
              </a:rPr>
              <a:t>Kako bodo spreminjajoče se potrebe gospodarstva vplivale na zaposlene in delodajalce? Katere kompetence bodo v prihodnjih letih ključne za uspešno delovanje organizacij in kako nanje pripraviti zaposlene? O teh in drugih aktualnih vprašanjih bomo razpravljali na strokovnem panelu Kompetence prihodnosti – med miti in realnostjo, ki bo potekal 8. oktobra v Hrastniku, med 9. uro in 11.30 v prostorih Podjetniškega inkubatorja </a:t>
            </a:r>
            <a:r>
              <a:rPr lang="sl-SI" sz="1200" b="1" dirty="0" err="1">
                <a:solidFill>
                  <a:srgbClr val="990033"/>
                </a:solidFill>
                <a:latin typeface="Verdana" panose="020B0604030504040204" pitchFamily="34" charset="0"/>
                <a:ea typeface="Verdana" panose="020B0604030504040204" pitchFamily="34" charset="0"/>
              </a:rPr>
              <a:t>Kompreshaus</a:t>
            </a:r>
            <a:r>
              <a:rPr lang="sl-SI" sz="1200" b="1" dirty="0">
                <a:solidFill>
                  <a:srgbClr val="990033"/>
                </a:solidFill>
                <a:latin typeface="Verdana" panose="020B0604030504040204" pitchFamily="34" charset="0"/>
                <a:ea typeface="Verdana" panose="020B0604030504040204" pitchFamily="34" charset="0"/>
              </a:rPr>
              <a:t>, Ulica prvoborcev 9.</a:t>
            </a:r>
          </a:p>
          <a:p>
            <a:pPr marL="0" indent="0" algn="just">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Dogodek je </a:t>
            </a:r>
            <a:r>
              <a:rPr lang="sl-SI" sz="1200" b="1" dirty="0">
                <a:solidFill>
                  <a:srgbClr val="990033"/>
                </a:solidFill>
                <a:latin typeface="Verdana" panose="020B0604030504040204" pitchFamily="34" charset="0"/>
                <a:ea typeface="Verdana" panose="020B0604030504040204" pitchFamily="34" charset="0"/>
              </a:rPr>
              <a:t>namenjen:</a:t>
            </a:r>
            <a:r>
              <a:rPr lang="sl-SI" sz="1200" dirty="0">
                <a:solidFill>
                  <a:srgbClr val="990033"/>
                </a:solidFill>
                <a:latin typeface="Verdana" panose="020B0604030504040204" pitchFamily="34" charset="0"/>
                <a:ea typeface="Verdana" panose="020B0604030504040204" pitchFamily="34" charset="0"/>
              </a:rPr>
              <a:t> direktorjem, vodjem, kadrovskim strokovnjakom, predstavnikom podjetij ter vsem, ki vas zanimajo </a:t>
            </a:r>
            <a:r>
              <a:rPr lang="sl-SI" sz="1200" b="1" dirty="0">
                <a:solidFill>
                  <a:srgbClr val="990033"/>
                </a:solidFill>
                <a:latin typeface="Verdana" panose="020B0604030504040204" pitchFamily="34" charset="0"/>
                <a:ea typeface="Verdana" panose="020B0604030504040204" pitchFamily="34" charset="0"/>
              </a:rPr>
              <a:t>trendi na področju razvoja kadrov in prihodnosti trga dela.</a:t>
            </a:r>
            <a:endParaRPr lang="sl-SI" sz="12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Sodobni trg dela od organizacij zahteva vedno več </a:t>
            </a:r>
            <a:r>
              <a:rPr lang="sl-SI" sz="1200" b="1" dirty="0">
                <a:solidFill>
                  <a:srgbClr val="990033"/>
                </a:solidFill>
                <a:latin typeface="Verdana" panose="020B0604030504040204" pitchFamily="34" charset="0"/>
                <a:ea typeface="Verdana" panose="020B0604030504040204" pitchFamily="34" charset="0"/>
              </a:rPr>
              <a:t>prilagodljivosti, strateškega načrtovanja razvoja zaposlenih</a:t>
            </a:r>
            <a:r>
              <a:rPr lang="sl-SI" sz="1200" dirty="0">
                <a:solidFill>
                  <a:srgbClr val="990033"/>
                </a:solidFill>
                <a:latin typeface="Verdana" panose="020B0604030504040204" pitchFamily="34" charset="0"/>
                <a:ea typeface="Verdana" panose="020B0604030504040204" pitchFamily="34" charset="0"/>
              </a:rPr>
              <a:t> in pravočasnega prepoznavanja </a:t>
            </a:r>
            <a:r>
              <a:rPr lang="sl-SI" sz="1200" b="1" dirty="0">
                <a:solidFill>
                  <a:srgbClr val="990033"/>
                </a:solidFill>
                <a:latin typeface="Verdana" panose="020B0604030504040204" pitchFamily="34" charset="0"/>
                <a:ea typeface="Verdana" panose="020B0604030504040204" pitchFamily="34" charset="0"/>
              </a:rPr>
              <a:t>kompetenc,</a:t>
            </a:r>
            <a:r>
              <a:rPr lang="sl-SI" sz="1200" dirty="0">
                <a:solidFill>
                  <a:srgbClr val="990033"/>
                </a:solidFill>
                <a:latin typeface="Verdana" panose="020B0604030504040204" pitchFamily="34" charset="0"/>
                <a:ea typeface="Verdana" panose="020B0604030504040204" pitchFamily="34" charset="0"/>
              </a:rPr>
              <a:t> ki bodo </a:t>
            </a:r>
            <a:r>
              <a:rPr lang="sl-SI" sz="1200" b="1" dirty="0">
                <a:solidFill>
                  <a:srgbClr val="990033"/>
                </a:solidFill>
                <a:latin typeface="Verdana" panose="020B0604030504040204" pitchFamily="34" charset="0"/>
                <a:ea typeface="Verdana" panose="020B0604030504040204" pitchFamily="34" charset="0"/>
              </a:rPr>
              <a:t>odločilne za uspeh v prihodnosti</a:t>
            </a:r>
            <a:r>
              <a:rPr lang="sl-SI" sz="1200" dirty="0">
                <a:solidFill>
                  <a:srgbClr val="990033"/>
                </a:solidFill>
                <a:latin typeface="Verdana" panose="020B0604030504040204" pitchFamily="34" charset="0"/>
                <a:ea typeface="Verdana" panose="020B0604030504040204" pitchFamily="34" charset="0"/>
              </a:rPr>
              <a:t>. Hkrati se pojavljajo številni miti in pogosto poenostavljene predstave o tem, katere spretnosti bodo resnično pomembne in kako naj se podjetja pripravijo na spremembe. </a:t>
            </a: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Prav zato bomo na dogodku združili različne poglede strokovnjakov iz gospodarstva, razvoja kadrov in javnih institucij ter osvetlili </a:t>
            </a:r>
            <a:r>
              <a:rPr lang="sl-SI" sz="1200" b="1" dirty="0">
                <a:solidFill>
                  <a:srgbClr val="990033"/>
                </a:solidFill>
                <a:latin typeface="Verdana" panose="020B0604030504040204" pitchFamily="34" charset="0"/>
                <a:ea typeface="Verdana" panose="020B0604030504040204" pitchFamily="34" charset="0"/>
              </a:rPr>
              <a:t>izzive, s katerimi se srečujejo delodajalci.</a:t>
            </a:r>
            <a:endParaRPr lang="sl-SI" sz="12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Udeležence dogodka bo z uvodnim nagovorom pozdravila </a:t>
            </a:r>
            <a:r>
              <a:rPr lang="sl-SI" sz="1200" b="1" dirty="0">
                <a:solidFill>
                  <a:srgbClr val="990033"/>
                </a:solidFill>
                <a:latin typeface="Verdana" panose="020B0604030504040204" pitchFamily="34" charset="0"/>
                <a:ea typeface="Verdana" panose="020B0604030504040204" pitchFamily="34" charset="0"/>
              </a:rPr>
              <a:t>Vilma Strniša, </a:t>
            </a:r>
            <a:r>
              <a:rPr lang="sl-SI" sz="1200" dirty="0">
                <a:solidFill>
                  <a:srgbClr val="990033"/>
                </a:solidFill>
                <a:latin typeface="Verdana" panose="020B0604030504040204" pitchFamily="34" charset="0"/>
                <a:ea typeface="Verdana" panose="020B0604030504040204" pitchFamily="34" charset="0"/>
              </a:rPr>
              <a:t>direktorica Območne službe Trbovlje. Sledile bodo predstavitve </a:t>
            </a:r>
            <a:r>
              <a:rPr lang="sl-SI" sz="1200" b="1" dirty="0">
                <a:solidFill>
                  <a:srgbClr val="990033"/>
                </a:solidFill>
                <a:latin typeface="Verdana" panose="020B0604030504040204" pitchFamily="34" charset="0"/>
                <a:ea typeface="Verdana" panose="020B0604030504040204" pitchFamily="34" charset="0"/>
              </a:rPr>
              <a:t>o vlogi Zavoda RS za zaposlovanje pri pridobivanju kompetenc</a:t>
            </a:r>
            <a:r>
              <a:rPr lang="sl-SI" sz="1200" dirty="0">
                <a:solidFill>
                  <a:srgbClr val="990033"/>
                </a:solidFill>
                <a:latin typeface="Verdana" panose="020B0604030504040204" pitchFamily="34" charset="0"/>
                <a:ea typeface="Verdana" panose="020B0604030504040204" pitchFamily="34" charset="0"/>
              </a:rPr>
              <a:t> in </a:t>
            </a:r>
            <a:r>
              <a:rPr lang="sl-SI" sz="1200" b="1" dirty="0">
                <a:solidFill>
                  <a:srgbClr val="990033"/>
                </a:solidFill>
                <a:latin typeface="Verdana" panose="020B0604030504040204" pitchFamily="34" charset="0"/>
                <a:ea typeface="Verdana" panose="020B0604030504040204" pitchFamily="34" charset="0"/>
              </a:rPr>
              <a:t>podpori delodajalcem </a:t>
            </a:r>
            <a:r>
              <a:rPr lang="sl-SI" sz="1200" dirty="0">
                <a:solidFill>
                  <a:srgbClr val="990033"/>
                </a:solidFill>
                <a:latin typeface="Verdana" panose="020B0604030504040204" pitchFamily="34" charset="0"/>
                <a:ea typeface="Verdana" panose="020B0604030504040204" pitchFamily="34" charset="0"/>
              </a:rPr>
              <a:t>pri soočanju s kadrovskimi izzivi. </a:t>
            </a:r>
          </a:p>
          <a:p>
            <a:pPr marL="0" indent="0" algn="just">
              <a:spcBef>
                <a:spcPts val="0"/>
              </a:spcBef>
              <a:buNone/>
            </a:pPr>
            <a:r>
              <a:rPr lang="sl-SI" sz="1200" b="1" dirty="0">
                <a:solidFill>
                  <a:srgbClr val="990033"/>
                </a:solidFill>
                <a:latin typeface="Verdana" panose="020B0604030504040204" pitchFamily="34" charset="0"/>
                <a:ea typeface="Verdana" panose="020B0604030504040204" pitchFamily="34" charset="0"/>
              </a:rPr>
              <a:t>Osrednji del dogodka</a:t>
            </a:r>
            <a:r>
              <a:rPr lang="sl-SI" sz="1200" dirty="0">
                <a:solidFill>
                  <a:srgbClr val="990033"/>
                </a:solidFill>
                <a:latin typeface="Verdana" panose="020B0604030504040204" pitchFamily="34" charset="0"/>
                <a:ea typeface="Verdana" panose="020B0604030504040204" pitchFamily="34" charset="0"/>
              </a:rPr>
              <a:t> bo</a:t>
            </a:r>
            <a:r>
              <a:rPr lang="sl-SI" sz="1200" b="1" dirty="0">
                <a:solidFill>
                  <a:srgbClr val="990033"/>
                </a:solidFill>
                <a:latin typeface="Verdana" panose="020B0604030504040204" pitchFamily="34" charset="0"/>
                <a:ea typeface="Verdana" panose="020B0604030504040204" pitchFamily="34" charset="0"/>
              </a:rPr>
              <a:t> panelna razprava, </a:t>
            </a:r>
            <a:r>
              <a:rPr lang="sl-SI" sz="1200" dirty="0">
                <a:solidFill>
                  <a:srgbClr val="990033"/>
                </a:solidFill>
                <a:latin typeface="Verdana" panose="020B0604030504040204" pitchFamily="34" charset="0"/>
                <a:ea typeface="Verdana" panose="020B0604030504040204" pitchFamily="34" charset="0"/>
              </a:rPr>
              <a:t>v kateri bodo sodelovali: </a:t>
            </a:r>
            <a:r>
              <a:rPr lang="sl-SI" sz="1200" b="1" dirty="0">
                <a:solidFill>
                  <a:srgbClr val="990033"/>
                </a:solidFill>
                <a:latin typeface="Verdana" panose="020B0604030504040204" pitchFamily="34" charset="0"/>
                <a:ea typeface="Verdana" panose="020B0604030504040204" pitchFamily="34" charset="0"/>
              </a:rPr>
              <a:t>Sanja Medved,</a:t>
            </a:r>
            <a:r>
              <a:rPr lang="sl-SI" sz="1200" dirty="0">
                <a:solidFill>
                  <a:srgbClr val="990033"/>
                </a:solidFill>
                <a:latin typeface="Verdana" panose="020B0604030504040204" pitchFamily="34" charset="0"/>
                <a:ea typeface="Verdana" panose="020B0604030504040204" pitchFamily="34" charset="0"/>
              </a:rPr>
              <a:t> Društvo za kadrovsko dejavnost </a:t>
            </a:r>
            <a:r>
              <a:rPr lang="sl-SI" sz="1200" dirty="0" err="1">
                <a:solidFill>
                  <a:srgbClr val="990033"/>
                </a:solidFill>
                <a:latin typeface="Verdana" panose="020B0604030504040204" pitchFamily="34" charset="0"/>
                <a:ea typeface="Verdana" panose="020B0604030504040204" pitchFamily="34" charset="0"/>
              </a:rPr>
              <a:t>Zasavja,</a:t>
            </a:r>
            <a:r>
              <a:rPr lang="sl-SI" sz="1200" b="1" dirty="0" err="1">
                <a:solidFill>
                  <a:srgbClr val="990033"/>
                </a:solidFill>
                <a:latin typeface="Verdana" panose="020B0604030504040204" pitchFamily="34" charset="0"/>
                <a:ea typeface="Verdana" panose="020B0604030504040204" pitchFamily="34" charset="0"/>
              </a:rPr>
              <a:t>Tjaša</a:t>
            </a:r>
            <a:r>
              <a:rPr lang="sl-SI" sz="1200" b="1" dirty="0">
                <a:solidFill>
                  <a:srgbClr val="990033"/>
                </a:solidFill>
                <a:latin typeface="Verdana" panose="020B0604030504040204" pitchFamily="34" charset="0"/>
                <a:ea typeface="Verdana" panose="020B0604030504040204" pitchFamily="34" charset="0"/>
              </a:rPr>
              <a:t> Polc,</a:t>
            </a:r>
            <a:r>
              <a:rPr lang="sl-SI" sz="1200" dirty="0">
                <a:solidFill>
                  <a:srgbClr val="990033"/>
                </a:solidFill>
                <a:latin typeface="Verdana" panose="020B0604030504040204" pitchFamily="34" charset="0"/>
                <a:ea typeface="Verdana" panose="020B0604030504040204" pitchFamily="34" charset="0"/>
              </a:rPr>
              <a:t> direktorica Zasavske gospodarske zbornice in predstavnica </a:t>
            </a:r>
            <a:r>
              <a:rPr lang="sl-SI" sz="1200" dirty="0" err="1">
                <a:solidFill>
                  <a:srgbClr val="990033"/>
                </a:solidFill>
                <a:latin typeface="Verdana" panose="020B0604030504040204" pitchFamily="34" charset="0"/>
                <a:ea typeface="Verdana" panose="020B0604030504040204" pitchFamily="34" charset="0"/>
              </a:rPr>
              <a:t>SRIP</a:t>
            </a:r>
            <a:r>
              <a:rPr lang="sl-SI" sz="1200" dirty="0">
                <a:solidFill>
                  <a:srgbClr val="990033"/>
                </a:solidFill>
                <a:latin typeface="Verdana" panose="020B0604030504040204" pitchFamily="34" charset="0"/>
                <a:ea typeface="Verdana" panose="020B0604030504040204" pitchFamily="34" charset="0"/>
              </a:rPr>
              <a:t> </a:t>
            </a:r>
            <a:r>
              <a:rPr lang="sl-SI" sz="1200" dirty="0" err="1">
                <a:solidFill>
                  <a:srgbClr val="990033"/>
                </a:solidFill>
                <a:latin typeface="Verdana" panose="020B0604030504040204" pitchFamily="34" charset="0"/>
                <a:ea typeface="Verdana" panose="020B0604030504040204" pitchFamily="34" charset="0"/>
              </a:rPr>
              <a:t>Matpro</a:t>
            </a:r>
            <a:r>
              <a:rPr lang="sl-SI" sz="1200" dirty="0">
                <a:solidFill>
                  <a:srgbClr val="990033"/>
                </a:solidFill>
                <a:latin typeface="Verdana" panose="020B0604030504040204" pitchFamily="34" charset="0"/>
                <a:ea typeface="Verdana" panose="020B0604030504040204" pitchFamily="34" charset="0"/>
              </a:rPr>
              <a:t>, </a:t>
            </a:r>
            <a:r>
              <a:rPr lang="sl-SI" sz="1200" b="1" dirty="0">
                <a:solidFill>
                  <a:srgbClr val="990033"/>
                </a:solidFill>
                <a:latin typeface="Verdana" panose="020B0604030504040204" pitchFamily="34" charset="0"/>
                <a:ea typeface="Verdana" panose="020B0604030504040204" pitchFamily="34" charset="0"/>
              </a:rPr>
              <a:t>Nataša </a:t>
            </a:r>
            <a:r>
              <a:rPr lang="sl-SI" sz="1200" b="1" dirty="0" err="1">
                <a:solidFill>
                  <a:srgbClr val="990033"/>
                </a:solidFill>
                <a:latin typeface="Verdana" panose="020B0604030504040204" pitchFamily="34" charset="0"/>
                <a:ea typeface="Verdana" panose="020B0604030504040204" pitchFamily="34" charset="0"/>
              </a:rPr>
              <a:t>Pavkov</a:t>
            </a:r>
            <a:r>
              <a:rPr lang="sl-SI" sz="1200" b="1" dirty="0">
                <a:solidFill>
                  <a:srgbClr val="990033"/>
                </a:solidFill>
                <a:latin typeface="Verdana" panose="020B0604030504040204" pitchFamily="34" charset="0"/>
                <a:ea typeface="Verdana" panose="020B0604030504040204" pitchFamily="34" charset="0"/>
              </a:rPr>
              <a:t>, </a:t>
            </a:r>
            <a:r>
              <a:rPr lang="sl-SI" sz="1200" dirty="0">
                <a:solidFill>
                  <a:srgbClr val="990033"/>
                </a:solidFill>
                <a:latin typeface="Verdana" panose="020B0604030504040204" pitchFamily="34" charset="0"/>
                <a:ea typeface="Verdana" panose="020B0604030504040204" pitchFamily="34" charset="0"/>
              </a:rPr>
              <a:t>Zavod RS za zaposlovanje, </a:t>
            </a:r>
            <a:r>
              <a:rPr lang="sl-SI" sz="1200" b="1" dirty="0">
                <a:solidFill>
                  <a:srgbClr val="990033"/>
                </a:solidFill>
                <a:latin typeface="Verdana" panose="020B0604030504040204" pitchFamily="34" charset="0"/>
                <a:ea typeface="Verdana" panose="020B0604030504040204" pitchFamily="34" charset="0"/>
              </a:rPr>
              <a:t>Andreja Železnik,</a:t>
            </a:r>
            <a:r>
              <a:rPr lang="sl-SI" sz="1200" dirty="0">
                <a:solidFill>
                  <a:srgbClr val="990033"/>
                </a:solidFill>
                <a:latin typeface="Verdana" panose="020B0604030504040204" pitchFamily="34" charset="0"/>
                <a:ea typeface="Verdana" panose="020B0604030504040204" pitchFamily="34" charset="0"/>
              </a:rPr>
              <a:t> Zavod RS za zaposlovanje, </a:t>
            </a:r>
            <a:r>
              <a:rPr lang="sl-SI" sz="1200" b="1" dirty="0">
                <a:solidFill>
                  <a:srgbClr val="990033"/>
                </a:solidFill>
                <a:latin typeface="Verdana" panose="020B0604030504040204" pitchFamily="34" charset="0"/>
                <a:ea typeface="Verdana" panose="020B0604030504040204" pitchFamily="34" charset="0"/>
              </a:rPr>
              <a:t>Rosita Razpotnik,</a:t>
            </a:r>
            <a:r>
              <a:rPr lang="sl-SI" sz="1200" dirty="0">
                <a:solidFill>
                  <a:srgbClr val="990033"/>
                </a:solidFill>
                <a:latin typeface="Verdana" panose="020B0604030504040204" pitchFamily="34" charset="0"/>
                <a:ea typeface="Verdana" panose="020B0604030504040204" pitchFamily="34" charset="0"/>
              </a:rPr>
              <a:t> predstavnica podjetja ETI </a:t>
            </a:r>
            <a:r>
              <a:rPr lang="sl-SI" sz="1200" dirty="0" err="1">
                <a:solidFill>
                  <a:srgbClr val="990033"/>
                </a:solidFill>
                <a:latin typeface="Verdana" panose="020B0604030504040204" pitchFamily="34" charset="0"/>
                <a:ea typeface="Verdana" panose="020B0604030504040204" pitchFamily="34" charset="0"/>
              </a:rPr>
              <a:t>Elektroelement</a:t>
            </a:r>
            <a:r>
              <a:rPr lang="sl-SI" sz="1200" dirty="0">
                <a:solidFill>
                  <a:srgbClr val="990033"/>
                </a:solidFill>
                <a:latin typeface="Verdana" panose="020B0604030504040204" pitchFamily="34" charset="0"/>
                <a:ea typeface="Verdana" panose="020B0604030504040204" pitchFamily="34" charset="0"/>
              </a:rPr>
              <a:t>, d. o. o.</a:t>
            </a:r>
          </a:p>
          <a:p>
            <a:pPr marL="0" indent="0" algn="just">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Sogovorniki bodo skupaj z udeleženci </a:t>
            </a:r>
            <a:r>
              <a:rPr lang="sl-SI" sz="1200" b="1" dirty="0">
                <a:solidFill>
                  <a:srgbClr val="990033"/>
                </a:solidFill>
                <a:latin typeface="Verdana" panose="020B0604030504040204" pitchFamily="34" charset="0"/>
                <a:ea typeface="Verdana" panose="020B0604030504040204" pitchFamily="34" charset="0"/>
              </a:rPr>
              <a:t>iskali odgovore na vprašanja:</a:t>
            </a:r>
            <a:r>
              <a:rPr lang="sl-SI" sz="1200" dirty="0">
                <a:solidFill>
                  <a:srgbClr val="990033"/>
                </a:solidFill>
                <a:latin typeface="Verdana" panose="020B0604030504040204" pitchFamily="34" charset="0"/>
                <a:ea typeface="Verdana" panose="020B0604030504040204" pitchFamily="34" charset="0"/>
              </a:rPr>
              <a:t> katere kompetence bodo v prihodnosti najbolj vplivale na uspešnost podjetij, katere predstave o kompetencah prihodnosti so lahko zavajajoče, kako lahko delodajalci učinkovito razvijajo potencial zaposlenih, kako se pravočasno odzivati na spreminjajoče se potrebe trga dela, kakšno podporo lahko pri tem nudijo javne institucije.</a:t>
            </a: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Na dogodku boste lahko pridobili</a:t>
            </a:r>
            <a:r>
              <a:rPr lang="sl-SI" sz="1200" b="1" dirty="0">
                <a:solidFill>
                  <a:srgbClr val="990033"/>
                </a:solidFill>
                <a:latin typeface="Verdana" panose="020B0604030504040204" pitchFamily="34" charset="0"/>
                <a:ea typeface="Verdana" panose="020B0604030504040204" pitchFamily="34" charset="0"/>
              </a:rPr>
              <a:t> aktualne informacije o trendih na trgu dela, praktične vpoglede iz gospodarstva</a:t>
            </a:r>
            <a:r>
              <a:rPr lang="sl-SI" sz="1200" dirty="0">
                <a:solidFill>
                  <a:srgbClr val="990033"/>
                </a:solidFill>
                <a:latin typeface="Verdana" panose="020B0604030504040204" pitchFamily="34" charset="0"/>
                <a:ea typeface="Verdana" panose="020B0604030504040204" pitchFamily="34" charset="0"/>
              </a:rPr>
              <a:t> ter </a:t>
            </a:r>
            <a:r>
              <a:rPr lang="sl-SI" sz="1200" b="1" dirty="0">
                <a:solidFill>
                  <a:srgbClr val="990033"/>
                </a:solidFill>
                <a:latin typeface="Verdana" panose="020B0604030504040204" pitchFamily="34" charset="0"/>
                <a:ea typeface="Verdana" panose="020B0604030504040204" pitchFamily="34" charset="0"/>
              </a:rPr>
              <a:t>uporabne usmeritve za razvoj kompetenc zaposlenih</a:t>
            </a:r>
            <a:r>
              <a:rPr lang="sl-SI" sz="1200" dirty="0">
                <a:solidFill>
                  <a:srgbClr val="990033"/>
                </a:solidFill>
                <a:latin typeface="Verdana" panose="020B0604030504040204" pitchFamily="34" charset="0"/>
                <a:ea typeface="Verdana" panose="020B0604030504040204" pitchFamily="34" charset="0"/>
              </a:rPr>
              <a:t> v hitro spreminjajočem se delovnem okolju.</a:t>
            </a:r>
          </a:p>
          <a:p>
            <a:pPr marL="0" indent="0" algn="just">
              <a:spcBef>
                <a:spcPts val="0"/>
              </a:spcBef>
              <a:buNone/>
            </a:pPr>
            <a:endParaRPr lang="sl-SI" sz="1200" b="1" dirty="0">
              <a:solidFill>
                <a:srgbClr val="990033"/>
              </a:solidFill>
              <a:latin typeface="Verdana" panose="020B0604030504040204" pitchFamily="34" charset="0"/>
              <a:ea typeface="Verdana" panose="020B0604030504040204" pitchFamily="34" charset="0"/>
            </a:endParaRPr>
          </a:p>
          <a:p>
            <a:pPr marL="0" indent="0" algn="just">
              <a:spcBef>
                <a:spcPts val="0"/>
              </a:spcBef>
              <a:buNone/>
            </a:pPr>
            <a:r>
              <a:rPr lang="sl-SI" sz="1200" b="1" dirty="0">
                <a:solidFill>
                  <a:srgbClr val="990033"/>
                </a:solidFill>
                <a:latin typeface="Verdana" panose="020B0604030504040204" pitchFamily="34" charset="0"/>
                <a:ea typeface="Verdana" panose="020B0604030504040204" pitchFamily="34" charset="0"/>
              </a:rPr>
              <a:t>Vaše prijave</a:t>
            </a:r>
            <a:r>
              <a:rPr lang="sl-SI" sz="1200" dirty="0">
                <a:solidFill>
                  <a:srgbClr val="990033"/>
                </a:solidFill>
                <a:latin typeface="Verdana" panose="020B0604030504040204" pitchFamily="34" charset="0"/>
                <a:ea typeface="Verdana" panose="020B0604030504040204" pitchFamily="34" charset="0"/>
              </a:rPr>
              <a:t> </a:t>
            </a:r>
            <a:r>
              <a:rPr lang="sl-SI" sz="1200" dirty="0" err="1">
                <a:solidFill>
                  <a:srgbClr val="990033"/>
                </a:solidFill>
                <a:latin typeface="Verdana" panose="020B0604030504040204" pitchFamily="34" charset="0"/>
                <a:ea typeface="Verdana" panose="020B0604030504040204" pitchFamily="34" charset="0"/>
              </a:rPr>
              <a:t>ZRSZ</a:t>
            </a:r>
            <a:r>
              <a:rPr lang="sl-SI" sz="1200" dirty="0">
                <a:solidFill>
                  <a:srgbClr val="990033"/>
                </a:solidFill>
                <a:latin typeface="Verdana" panose="020B0604030504040204" pitchFamily="34" charset="0"/>
                <a:ea typeface="Verdana" panose="020B0604030504040204" pitchFamily="34" charset="0"/>
              </a:rPr>
              <a:t> zbira </a:t>
            </a:r>
            <a:r>
              <a:rPr lang="sl-SI" sz="1200" b="1" dirty="0">
                <a:solidFill>
                  <a:srgbClr val="990033"/>
                </a:solidFill>
                <a:latin typeface="Verdana" panose="020B0604030504040204" pitchFamily="34" charset="0"/>
                <a:ea typeface="Verdana" panose="020B0604030504040204" pitchFamily="34" charset="0"/>
              </a:rPr>
              <a:t>do 28. 9. 2026 </a:t>
            </a:r>
            <a:r>
              <a:rPr lang="sl-SI" sz="1200" dirty="0">
                <a:solidFill>
                  <a:srgbClr val="990033"/>
                </a:solidFill>
                <a:latin typeface="Verdana" panose="020B0604030504040204" pitchFamily="34" charset="0"/>
                <a:ea typeface="Verdana" panose="020B0604030504040204" pitchFamily="34" charset="0"/>
              </a:rPr>
              <a:t>na </a:t>
            </a:r>
            <a:r>
              <a:rPr lang="sl-SI" sz="1200" dirty="0">
                <a:solidFill>
                  <a:srgbClr val="990033"/>
                </a:solidFill>
                <a:latin typeface="Verdana" panose="020B0604030504040204" pitchFamily="34" charset="0"/>
                <a:ea typeface="Verdana" panose="020B0604030504040204" pitchFamily="34" charset="0"/>
                <a:hlinkClick r:id="rId2" tooltip="ZRSZ, Prijava na dogodek Kompetence prihodnosti, spletni obrazec: https://www.1ka.si/ZRSZ-PanelHr"/>
              </a:rPr>
              <a:t>spletnem obrazcu</a:t>
            </a:r>
            <a:r>
              <a:rPr lang="sl-SI" sz="1200" dirty="0">
                <a:solidFill>
                  <a:srgbClr val="990033"/>
                </a:solidFill>
                <a:latin typeface="Verdana" panose="020B0604030504040204" pitchFamily="34" charset="0"/>
                <a:ea typeface="Verdana" panose="020B0604030504040204" pitchFamily="34" charset="0"/>
              </a:rPr>
              <a:t>. Udeležba na dogodku je </a:t>
            </a:r>
            <a:r>
              <a:rPr lang="sl-SI" sz="1200" b="1" dirty="0">
                <a:solidFill>
                  <a:srgbClr val="990033"/>
                </a:solidFill>
                <a:latin typeface="Verdana" panose="020B0604030504040204" pitchFamily="34" charset="0"/>
                <a:ea typeface="Verdana" panose="020B0604030504040204" pitchFamily="34" charset="0"/>
              </a:rPr>
              <a:t>brezplačna. </a:t>
            </a:r>
            <a:r>
              <a:rPr lang="sl-SI" sz="1200" dirty="0">
                <a:solidFill>
                  <a:srgbClr val="990033"/>
                </a:solidFill>
                <a:latin typeface="Verdana" panose="020B0604030504040204" pitchFamily="34" charset="0"/>
                <a:ea typeface="Verdana" panose="020B0604030504040204" pitchFamily="34" charset="0"/>
              </a:rPr>
              <a:t>Oglejte si </a:t>
            </a:r>
            <a:r>
              <a:rPr lang="sl-SI" sz="1200" dirty="0">
                <a:solidFill>
                  <a:srgbClr val="990033"/>
                </a:solidFill>
                <a:latin typeface="Verdana" panose="020B0604030504040204" pitchFamily="34" charset="0"/>
                <a:ea typeface="Verdana" panose="020B0604030504040204" pitchFamily="34" charset="0"/>
                <a:hlinkClick r:id="rId3" tooltip="ZRSZ, Vabilo na dogodek za delodajalce: Kompetence prihodnosti"/>
              </a:rPr>
              <a:t>uradno vabilo</a:t>
            </a:r>
            <a:r>
              <a:rPr lang="sl-SI" sz="1200" dirty="0">
                <a:solidFill>
                  <a:srgbClr val="990033"/>
                </a:solidFill>
                <a:latin typeface="Verdana" panose="020B0604030504040204" pitchFamily="34" charset="0"/>
                <a:ea typeface="Verdana" panose="020B0604030504040204" pitchFamily="34" charset="0"/>
              </a:rPr>
              <a:t>. </a:t>
            </a: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 </a:t>
            </a:r>
          </a:p>
          <a:p>
            <a:pPr marL="0" indent="0" algn="just">
              <a:spcBef>
                <a:spcPts val="0"/>
              </a:spcBef>
              <a:buNone/>
            </a:pPr>
            <a:r>
              <a:rPr lang="sl-SI" sz="1200" dirty="0">
                <a:solidFill>
                  <a:srgbClr val="990033"/>
                </a:solidFill>
                <a:latin typeface="Verdana" panose="020B0604030504040204" pitchFamily="34" charset="0"/>
                <a:ea typeface="Verdana" panose="020B0604030504040204" pitchFamily="34" charset="0"/>
              </a:rPr>
              <a:t>Dogodek </a:t>
            </a:r>
            <a:r>
              <a:rPr lang="sl-SI" sz="1200" b="1" dirty="0">
                <a:solidFill>
                  <a:srgbClr val="990033"/>
                </a:solidFill>
                <a:latin typeface="Verdana" panose="020B0604030504040204" pitchFamily="34" charset="0"/>
                <a:ea typeface="Verdana" panose="020B0604030504040204" pitchFamily="34" charset="0"/>
              </a:rPr>
              <a:t>organizira Zavod RS za zaposlovanje, </a:t>
            </a:r>
            <a:r>
              <a:rPr lang="sl-SI" sz="1200" dirty="0">
                <a:solidFill>
                  <a:srgbClr val="990033"/>
                </a:solidFill>
                <a:latin typeface="Verdana" panose="020B0604030504040204" pitchFamily="34" charset="0"/>
                <a:ea typeface="Verdana" panose="020B0604030504040204" pitchFamily="34" charset="0"/>
              </a:rPr>
              <a:t>Območna služba Trbovlje, v okviru projekta </a:t>
            </a:r>
            <a:r>
              <a:rPr lang="sl-SI" sz="1200" dirty="0">
                <a:solidFill>
                  <a:srgbClr val="990033"/>
                </a:solidFill>
                <a:latin typeface="Verdana" panose="020B0604030504040204" pitchFamily="34" charset="0"/>
                <a:ea typeface="Verdana" panose="020B0604030504040204" pitchFamily="34" charset="0"/>
                <a:hlinkClick r:id="rId4" tooltip="ZRSZ, Krepitev mreže pisarn za delodajalce: predstavitev projekta"/>
              </a:rPr>
              <a:t>Krepitev mreže pisarn za delodajalce</a:t>
            </a:r>
            <a:r>
              <a:rPr lang="sl-SI" sz="1200" dirty="0">
                <a:solidFill>
                  <a:srgbClr val="990033"/>
                </a:solidFill>
                <a:latin typeface="Verdana" panose="020B0604030504040204" pitchFamily="34" charset="0"/>
                <a:ea typeface="Verdana" panose="020B0604030504040204" pitchFamily="34" charset="0"/>
              </a:rPr>
              <a:t>, ki ga sofinancirata Republika Slovenija in</a:t>
            </a:r>
            <a:r>
              <a:rPr lang="sl-SI" sz="1200" b="1" dirty="0">
                <a:solidFill>
                  <a:srgbClr val="990033"/>
                </a:solidFill>
                <a:latin typeface="Verdana" panose="020B0604030504040204" pitchFamily="34" charset="0"/>
                <a:ea typeface="Verdana" panose="020B0604030504040204" pitchFamily="34" charset="0"/>
              </a:rPr>
              <a:t> Evropska unija</a:t>
            </a:r>
            <a:r>
              <a:rPr lang="sl-SI" sz="1200" dirty="0">
                <a:solidFill>
                  <a:srgbClr val="990033"/>
                </a:solidFill>
                <a:latin typeface="Verdana" panose="020B0604030504040204" pitchFamily="34" charset="0"/>
                <a:ea typeface="Verdana" panose="020B0604030504040204" pitchFamily="34" charset="0"/>
              </a:rPr>
              <a:t> iz Evropskega socialnega sklada Plus, </a:t>
            </a:r>
            <a:r>
              <a:rPr lang="sl-SI" sz="1200" b="1" dirty="0">
                <a:solidFill>
                  <a:srgbClr val="990033"/>
                </a:solidFill>
                <a:latin typeface="Verdana" panose="020B0604030504040204" pitchFamily="34" charset="0"/>
                <a:ea typeface="Verdana" panose="020B0604030504040204" pitchFamily="34" charset="0"/>
              </a:rPr>
              <a:t>v sodelovanju z Občino Hrastnik</a:t>
            </a:r>
            <a:r>
              <a:rPr lang="sl-SI" sz="1200" dirty="0">
                <a:solidFill>
                  <a:srgbClr val="990033"/>
                </a:solidFill>
                <a:latin typeface="Verdana" panose="020B0604030504040204" pitchFamily="34" charset="0"/>
                <a:ea typeface="Verdana" panose="020B0604030504040204" pitchFamily="34" charset="0"/>
              </a:rPr>
              <a:t>.</a:t>
            </a: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spcBef>
                <a:spcPts val="0"/>
              </a:spcBef>
              <a:buNone/>
            </a:pPr>
            <a:r>
              <a:rPr lang="sl-SI" sz="900" dirty="0">
                <a:solidFill>
                  <a:srgbClr val="990033"/>
                </a:solidFill>
                <a:latin typeface="Verdana" panose="020B0604030504040204" pitchFamily="34" charset="0"/>
                <a:ea typeface="Verdana" panose="020B0604030504040204" pitchFamily="34" charset="0"/>
              </a:rPr>
              <a:t>Povzeto po spletni strani </a:t>
            </a:r>
            <a:r>
              <a:rPr lang="sl-SI" sz="900" dirty="0" err="1">
                <a:solidFill>
                  <a:srgbClr val="990033"/>
                </a:solidFill>
                <a:latin typeface="Verdana" panose="020B0604030504040204" pitchFamily="34" charset="0"/>
                <a:ea typeface="Verdana" panose="020B0604030504040204" pitchFamily="34" charset="0"/>
              </a:rPr>
              <a:t>ZRSZ</a:t>
            </a:r>
            <a:r>
              <a:rPr lang="sl-SI" sz="900" dirty="0">
                <a:solidFill>
                  <a:srgbClr val="990033"/>
                </a:solidFill>
                <a:latin typeface="Verdana" panose="020B0604030504040204" pitchFamily="34" charset="0"/>
                <a:ea typeface="Verdana" panose="020B0604030504040204" pitchFamily="34" charset="0"/>
              </a:rPr>
              <a:t>: </a:t>
            </a:r>
            <a:r>
              <a:rPr lang="sl-SI" sz="900" dirty="0" err="1">
                <a:solidFill>
                  <a:srgbClr val="990033"/>
                </a:solidFill>
                <a:latin typeface="Verdana" panose="020B0604030504040204" pitchFamily="34" charset="0"/>
                <a:ea typeface="Verdana" panose="020B0604030504040204" pitchFamily="34" charset="0"/>
                <a:hlinkClick r:id="rId5"/>
              </a:rPr>
              <a:t>https</a:t>
            </a:r>
            <a:r>
              <a:rPr lang="sl-SI" sz="900" dirty="0">
                <a:solidFill>
                  <a:srgbClr val="990033"/>
                </a:solidFill>
                <a:latin typeface="Verdana" panose="020B0604030504040204" pitchFamily="34" charset="0"/>
                <a:ea typeface="Verdana" panose="020B0604030504040204" pitchFamily="34" charset="0"/>
                <a:hlinkClick r:id="rId5"/>
              </a:rPr>
              <a:t>://</a:t>
            </a:r>
            <a:r>
              <a:rPr lang="sl-SI" sz="900" dirty="0" err="1">
                <a:solidFill>
                  <a:srgbClr val="990033"/>
                </a:solidFill>
                <a:latin typeface="Verdana" panose="020B0604030504040204" pitchFamily="34" charset="0"/>
                <a:ea typeface="Verdana" panose="020B0604030504040204" pitchFamily="34" charset="0"/>
                <a:hlinkClick r:id="rId5"/>
              </a:rPr>
              <a:t>www.ess.gov.si</a:t>
            </a:r>
            <a:r>
              <a:rPr lang="sl-SI" sz="900" dirty="0">
                <a:solidFill>
                  <a:srgbClr val="990033"/>
                </a:solidFill>
                <a:latin typeface="Verdana" panose="020B0604030504040204" pitchFamily="34" charset="0"/>
                <a:ea typeface="Verdana" panose="020B0604030504040204" pitchFamily="34" charset="0"/>
                <a:hlinkClick r:id="rId5"/>
              </a:rPr>
              <a:t>/novica/kompetence-prihodnosti-med-miti-in-realnostjo/</a:t>
            </a:r>
            <a:endParaRPr lang="sl-SI" sz="900" dirty="0">
              <a:solidFill>
                <a:srgbClr val="990033"/>
              </a:solidFill>
              <a:latin typeface="Verdana" panose="020B0604030504040204" pitchFamily="34" charset="0"/>
              <a:ea typeface="Verdana" panose="020B0604030504040204" pitchFamily="34" charset="0"/>
            </a:endParaRPr>
          </a:p>
          <a:p>
            <a:pPr marL="0" indent="0">
              <a:spcBef>
                <a:spcPts val="0"/>
              </a:spcBef>
              <a:buNone/>
            </a:pPr>
            <a:endParaRPr lang="sl-SI" sz="1200" dirty="0">
              <a:solidFill>
                <a:srgbClr val="990033"/>
              </a:solidFill>
              <a:latin typeface="Verdana" panose="020B0604030504040204" pitchFamily="34" charset="0"/>
              <a:ea typeface="Verdana" panose="020B0604030504040204" pitchFamily="34" charset="0"/>
            </a:endParaRPr>
          </a:p>
          <a:p>
            <a:pPr marL="0" indent="0">
              <a:buNone/>
            </a:pPr>
            <a:endParaRPr lang="sl-SI" sz="1400" b="1"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lvl="1"/>
            <a:endParaRPr lang="sl-SI" sz="16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solidFill>
                <a:srgbClr val="990033"/>
              </a:solidFill>
              <a:latin typeface="Verdana" panose="020B0604030504040204" pitchFamily="34" charset="0"/>
              <a:ea typeface="Verdana" panose="020B0604030504040204" pitchFamily="34" charset="0"/>
            </a:endParaRPr>
          </a:p>
          <a:p>
            <a:pPr marL="0" indent="0">
              <a:buNone/>
            </a:pPr>
            <a:endParaRPr lang="sl-SI" sz="1400" dirty="0">
              <a:latin typeface="Verdana" panose="020B0604030504040204" pitchFamily="34" charset="0"/>
              <a:ea typeface="Verdana" panose="020B0604030504040204" pitchFamily="34" charset="0"/>
            </a:endParaRPr>
          </a:p>
          <a:p>
            <a:pPr marL="0" indent="0" algn="just">
              <a:lnSpc>
                <a:spcPct val="100000"/>
              </a:lnSpc>
              <a:spcBef>
                <a:spcPts val="0"/>
              </a:spcBef>
              <a:buNone/>
            </a:pPr>
            <a:endParaRPr lang="sl-SI" sz="16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BAFCE19C-145D-A037-8375-DF1C6F73747D}"/>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13644008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2ADFB6-F603-06FD-45CF-CEF908DD5513}"/>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FBC19207-D05E-219F-72A8-1328515876B4}"/>
              </a:ext>
            </a:extLst>
          </p:cNvPr>
          <p:cNvSpPr>
            <a:spLocks noGrp="1"/>
          </p:cNvSpPr>
          <p:nvPr>
            <p:ph type="title"/>
          </p:nvPr>
        </p:nvSpPr>
        <p:spPr>
          <a:xfrm>
            <a:off x="838200" y="1042416"/>
            <a:ext cx="10515600" cy="404790"/>
          </a:xfrm>
        </p:spPr>
        <p:txBody>
          <a:bodyPr>
            <a:normAutofit fontScale="90000"/>
          </a:bodyPr>
          <a:lstStyle/>
          <a:p>
            <a:pPr eaLnBrk="0" fontAlgn="base" hangingPunct="0">
              <a:lnSpc>
                <a:spcPct val="100000"/>
              </a:lnSpc>
              <a:spcBef>
                <a:spcPct val="20000"/>
              </a:spcBef>
              <a:spcAft>
                <a:spcPct val="0"/>
              </a:spcAft>
              <a:defRPr/>
            </a:pP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r>
              <a:rPr kumimoji="0" lang="sl-SI" sz="2000" b="1" i="0" u="none" strike="noStrike" kern="0" cap="none" spc="0" normalizeH="0" baseline="0" noProof="0" dirty="0">
                <a:ln>
                  <a:noFill/>
                </a:ln>
                <a:solidFill>
                  <a:srgbClr val="990033"/>
                </a:solidFill>
                <a:effectLst/>
                <a:uLnTx/>
                <a:uFillTx/>
                <a:latin typeface="Verdana" panose="020B0604030504040204" pitchFamily="34" charset="0"/>
                <a:ea typeface="Verdana" panose="020B0604030504040204" pitchFamily="34" charset="0"/>
                <a:cs typeface="Calibri" panose="020F0502020204030204" pitchFamily="34" charset="0"/>
              </a:rPr>
              <a:t>POMEMBNI DATUM</a:t>
            </a:r>
            <a:r>
              <a:rPr lang="sl-SI" sz="2000" b="1" kern="0" dirty="0">
                <a:solidFill>
                  <a:srgbClr val="990033"/>
                </a:solidFill>
                <a:latin typeface="Verdana" panose="020B0604030504040204" pitchFamily="34" charset="0"/>
                <a:ea typeface="Verdana" panose="020B0604030504040204" pitchFamily="34" charset="0"/>
                <a:cs typeface="Calibri" panose="020F0502020204030204" pitchFamily="34" charset="0"/>
              </a:rPr>
              <a:t>I</a:t>
            </a:r>
            <a:br>
              <a:rPr lang="sl-SI" altLang="sl-SI" sz="2400" b="1" dirty="0">
                <a:solidFill>
                  <a:srgbClr val="800000"/>
                </a:solidFill>
                <a:latin typeface="Verdana" panose="020B0604030504040204" pitchFamily="34" charset="0"/>
                <a:ea typeface="Verdana" panose="020B0604030504040204" pitchFamily="34" charset="0"/>
                <a:cs typeface="Verdana" panose="020B0604030504040204" pitchFamily="34" charset="0"/>
              </a:rPr>
            </a:br>
            <a:br>
              <a:rPr kumimoji="0" lang="sl-SI" sz="2200" b="0"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endParaRPr lang="sl-SI" sz="22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072A4766-BBCB-F9D7-CB4E-C6CF2936506A}"/>
              </a:ext>
            </a:extLst>
          </p:cNvPr>
          <p:cNvSpPr>
            <a:spLocks noGrp="1"/>
          </p:cNvSpPr>
          <p:nvPr>
            <p:ph idx="1"/>
          </p:nvPr>
        </p:nvSpPr>
        <p:spPr>
          <a:xfrm>
            <a:off x="838200" y="1709928"/>
            <a:ext cx="10515600" cy="4467035"/>
          </a:xfrm>
        </p:spPr>
        <p:txBody>
          <a:bodyPr>
            <a:normAutofit/>
          </a:bodyPr>
          <a:lstStyle/>
          <a:p>
            <a:pPr marL="0" marR="0" lvl="0" indent="0" algn="just" defTabSz="914400" rtl="0" eaLnBrk="0" fontAlgn="base" latinLnBrk="0" hangingPunct="0">
              <a:lnSpc>
                <a:spcPct val="100000"/>
              </a:lnSpc>
              <a:spcBef>
                <a:spcPct val="0"/>
              </a:spcBef>
              <a:spcAft>
                <a:spcPct val="0"/>
              </a:spcAft>
              <a:buClrTx/>
              <a:buSzTx/>
              <a:buNone/>
              <a:tabLst/>
              <a:defRPr/>
            </a:pPr>
            <a:endParaRPr kumimoji="0" lang="sl-SI" altLang="sl-SI" sz="14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None/>
              <a:tabLst/>
              <a:defRPr/>
            </a:pPr>
            <a:r>
              <a:rPr kumimoji="0" lang="sl-SI" altLang="sl-SI" sz="1400" b="1" i="0" u="none" strike="noStrike" kern="0" cap="none" spc="0" normalizeH="0" baseline="0" noProof="0" dirty="0">
                <a:ln>
                  <a:noFill/>
                </a:ln>
                <a:solidFill>
                  <a:srgbClr val="990033"/>
                </a:solidFill>
                <a:effectLst/>
                <a:uLnTx/>
                <a:uFillTx/>
                <a:latin typeface="Verdana" panose="020B0604030504040204" pitchFamily="34" charset="0"/>
                <a:ea typeface="+mn-ea"/>
                <a:cs typeface="+mn-cs"/>
              </a:rPr>
              <a:t>7. 6. 2026: ROK ZA PRENOS DIREKTIVE (EU) 2023/970 EVROPSKEGA PARLAMENTA IN SVETA Z DNE 10. MAJA 2023 O KREPITVI UPORABE NAČELA ENAKEGA PLAČILA ZA ENAKO DELO ALI DELO ENAKE VREDNOSTI ZA MOŠKE IN ŽENSKE S PREGLEDNOSTJO PLAČIL IN MEHANIZMI ZA IZVRŠEVANJE</a:t>
            </a:r>
          </a:p>
          <a:p>
            <a:pPr marL="0" marR="0" lvl="0" indent="0" algn="just" defTabSz="914400" rtl="0" eaLnBrk="0" fontAlgn="base" latinLnBrk="0" hangingPunct="0">
              <a:lnSpc>
                <a:spcPct val="100000"/>
              </a:lnSpc>
              <a:spcBef>
                <a:spcPct val="0"/>
              </a:spcBef>
              <a:spcAft>
                <a:spcPct val="0"/>
              </a:spcAft>
              <a:buClrTx/>
              <a:buSzTx/>
              <a:buNone/>
              <a:tabLst/>
              <a:defRPr/>
            </a:pPr>
            <a:endParaRPr lang="sl-SI" altLang="sl-SI" sz="1400" b="1" kern="0" dirty="0">
              <a:solidFill>
                <a:srgbClr val="990033"/>
              </a:solidFill>
              <a:latin typeface="Verdan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None/>
              <a:tabLst/>
              <a:defRPr/>
            </a:pPr>
            <a:r>
              <a:rPr kumimoji="0" lang="sl-SI" altLang="sl-SI" sz="1400" b="1" i="0" u="none" strike="noStrike" kern="0" cap="none" spc="0" normalizeH="0" baseline="0" noProof="0" dirty="0">
                <a:ln>
                  <a:noFill/>
                </a:ln>
                <a:solidFill>
                  <a:srgbClr val="990033"/>
                </a:solidFill>
                <a:effectLst/>
                <a:uLnTx/>
                <a:uFillTx/>
                <a:latin typeface="Verdana" panose="020B0604030504040204" pitchFamily="34" charset="0"/>
                <a:ea typeface="Verdana" panose="020B0604030504040204" pitchFamily="34" charset="0"/>
                <a:cs typeface="Verdana" panose="020B0604030504040204" pitchFamily="34" charset="0"/>
              </a:rPr>
              <a:t>Pomembno: Zakonodajni okvir še ni pripravljen, zato ne nasedajte ponudnikom,</a:t>
            </a:r>
            <a:r>
              <a:rPr kumimoji="0" lang="sl-SI" altLang="sl-SI" sz="1400" b="1" i="0" u="none" strike="noStrike" kern="0" cap="none" spc="0" normalizeH="0" noProof="0" dirty="0">
                <a:ln>
                  <a:noFill/>
                </a:ln>
                <a:solidFill>
                  <a:srgbClr val="990033"/>
                </a:solidFill>
                <a:effectLst/>
                <a:uLnTx/>
                <a:uFillTx/>
                <a:latin typeface="Verdana" panose="020B0604030504040204" pitchFamily="34" charset="0"/>
                <a:ea typeface="Verdana" panose="020B0604030504040204" pitchFamily="34" charset="0"/>
                <a:cs typeface="Verdana" panose="020B0604030504040204" pitchFamily="34" charset="0"/>
              </a:rPr>
              <a:t> ki v tem trenutku ponujajo svoje storitve.</a:t>
            </a:r>
          </a:p>
          <a:p>
            <a:pPr marL="0" marR="0" lvl="0" indent="0" algn="just" defTabSz="914400" rtl="0" eaLnBrk="0" fontAlgn="base" latinLnBrk="0" hangingPunct="0">
              <a:lnSpc>
                <a:spcPct val="100000"/>
              </a:lnSpc>
              <a:spcBef>
                <a:spcPct val="0"/>
              </a:spcBef>
              <a:spcAft>
                <a:spcPct val="0"/>
              </a:spcAft>
              <a:buClrTx/>
              <a:buSzTx/>
              <a:buNone/>
              <a:tabLst/>
              <a:defRPr/>
            </a:pPr>
            <a:endParaRPr lang="sl-SI" altLang="sl-SI" sz="1400" b="1" kern="0" baseline="0" dirty="0">
              <a:solidFill>
                <a:srgbClr val="990033"/>
              </a:solidFill>
              <a:latin typeface="Verdana" panose="020B0604030504040204" pitchFamily="34" charset="0"/>
              <a:ea typeface="Verdana" panose="020B0604030504040204" pitchFamily="34" charset="0"/>
              <a:cs typeface="Verdana" panose="020B0604030504040204" pitchFamily="34" charset="0"/>
            </a:endParaRPr>
          </a:p>
        </p:txBody>
      </p:sp>
      <p:sp>
        <p:nvSpPr>
          <p:cNvPr id="4" name="Označba mesta noge 3">
            <a:extLst>
              <a:ext uri="{FF2B5EF4-FFF2-40B4-BE49-F238E27FC236}">
                <a16:creationId xmlns:a16="http://schemas.microsoft.com/office/drawing/2014/main" id="{AB039C19-1A44-1E9A-C66D-3E9E2957293D}"/>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3707151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9C749-2E42-CE1D-1399-5DF49C81C78A}"/>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59FC1555-38EA-1734-5110-8075BB118192}"/>
              </a:ext>
            </a:extLst>
          </p:cNvPr>
          <p:cNvSpPr>
            <a:spLocks noGrp="1"/>
          </p:cNvSpPr>
          <p:nvPr>
            <p:ph type="title"/>
          </p:nvPr>
        </p:nvSpPr>
        <p:spPr>
          <a:xfrm>
            <a:off x="838200" y="1042416"/>
            <a:ext cx="10515600" cy="404790"/>
          </a:xfrm>
        </p:spPr>
        <p:txBody>
          <a:bodyPr>
            <a:normAutofit fontScale="90000"/>
          </a:bodyPr>
          <a:lstStyle/>
          <a:p>
            <a:pPr eaLnBrk="0" fontAlgn="base" hangingPunct="0">
              <a:lnSpc>
                <a:spcPct val="100000"/>
              </a:lnSpc>
              <a:spcBef>
                <a:spcPct val="20000"/>
              </a:spcBef>
              <a:spcAft>
                <a:spcPct val="0"/>
              </a:spcAft>
              <a:defRPr/>
            </a:pP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r>
              <a:rPr kumimoji="0" lang="sl-SI" sz="1600" b="1" i="0" u="none" strike="noStrike" kern="0" cap="none" spc="0" normalizeH="0" baseline="0" noProof="0" dirty="0">
                <a:ln>
                  <a:noFill/>
                </a:ln>
                <a:solidFill>
                  <a:srgbClr val="990033"/>
                </a:solidFill>
                <a:effectLst/>
                <a:uLnTx/>
                <a:uFillTx/>
                <a:latin typeface="Verdana" panose="020B0604030504040204" pitchFamily="34" charset="0"/>
                <a:ea typeface="Verdana" panose="020B0604030504040204" pitchFamily="34" charset="0"/>
                <a:cs typeface="Calibri" panose="020F0502020204030204" pitchFamily="34" charset="0"/>
              </a:rPr>
              <a:t>EVIDENTIRANJE PREDLOGOV ZA ODPRAVO ADMINISTRATIVNIH OVIR</a:t>
            </a:r>
            <a:br>
              <a:rPr kumimoji="0" lang="sl-SI" sz="2200" b="0"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endParaRPr lang="sl-SI" sz="22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B50D71D0-B412-CB10-5B85-8131D53DDE5A}"/>
              </a:ext>
            </a:extLst>
          </p:cNvPr>
          <p:cNvSpPr>
            <a:spLocks noGrp="1"/>
          </p:cNvSpPr>
          <p:nvPr>
            <p:ph idx="1"/>
          </p:nvPr>
        </p:nvSpPr>
        <p:spPr>
          <a:xfrm>
            <a:off x="838200" y="1673352"/>
            <a:ext cx="10515600" cy="4443984"/>
          </a:xfrm>
        </p:spPr>
        <p:txBody>
          <a:bodyPr>
            <a:normAutofit/>
          </a:bodyPr>
          <a:lstStyle/>
          <a:p>
            <a:pPr marL="0" indent="0" algn="just">
              <a:buNone/>
            </a:pPr>
            <a:r>
              <a:rPr lang="sl-SI" sz="1600" b="1" dirty="0">
                <a:solidFill>
                  <a:srgbClr val="990033"/>
                </a:solidFill>
                <a:latin typeface="Verdana" panose="020B0604030504040204" pitchFamily="34" charset="0"/>
                <a:ea typeface="Verdana" panose="020B0604030504040204" pitchFamily="34" charset="0"/>
              </a:rPr>
              <a:t>Jesenske aktivnosti TZS na področju debirokratizacije</a:t>
            </a:r>
            <a:endParaRPr lang="sl-SI" sz="1600" dirty="0">
              <a:solidFill>
                <a:srgbClr val="990033"/>
              </a:solidFill>
              <a:latin typeface="Verdana" panose="020B0604030504040204" pitchFamily="34" charset="0"/>
              <a:ea typeface="Verdana" panose="020B0604030504040204" pitchFamily="34" charset="0"/>
            </a:endParaRPr>
          </a:p>
          <a:p>
            <a:pPr marL="0" indent="0" algn="just">
              <a:buNone/>
            </a:pPr>
            <a:endParaRPr lang="sl-SI" sz="1600" dirty="0">
              <a:solidFill>
                <a:srgbClr val="990033"/>
              </a:solidFill>
              <a:latin typeface="Verdana" panose="020B0604030504040204" pitchFamily="34" charset="0"/>
              <a:ea typeface="Verdana" panose="020B0604030504040204" pitchFamily="34" charset="0"/>
            </a:endParaRPr>
          </a:p>
          <a:p>
            <a:pPr marL="0" indent="0" algn="just">
              <a:buNone/>
            </a:pPr>
            <a:r>
              <a:rPr lang="sl-SI" sz="1600" dirty="0">
                <a:solidFill>
                  <a:srgbClr val="990033"/>
                </a:solidFill>
                <a:latin typeface="Verdana" panose="020B0604030504040204" pitchFamily="34" charset="0"/>
                <a:ea typeface="Verdana" panose="020B0604030504040204" pitchFamily="34" charset="0"/>
              </a:rPr>
              <a:t>Trgovinska zbornica Slovenije </a:t>
            </a:r>
            <a:r>
              <a:rPr lang="sl-SI" sz="1600" b="1" dirty="0">
                <a:solidFill>
                  <a:srgbClr val="990033"/>
                </a:solidFill>
                <a:latin typeface="Verdana" panose="020B0604030504040204" pitchFamily="34" charset="0"/>
                <a:ea typeface="Verdana" panose="020B0604030504040204" pitchFamily="34" charset="0"/>
              </a:rPr>
              <a:t>v okviru evidentiranja predlogov za odpravo birokratskih ovir nadaljuje z aktivnim delom. </a:t>
            </a:r>
            <a:r>
              <a:rPr lang="sl-SI" sz="1600" dirty="0">
                <a:solidFill>
                  <a:srgbClr val="990033"/>
                </a:solidFill>
                <a:latin typeface="Verdana" panose="020B0604030504040204" pitchFamily="34" charset="0"/>
                <a:ea typeface="Verdana" panose="020B0604030504040204" pitchFamily="34" charset="0"/>
              </a:rPr>
              <a:t>Tekom poletja smo s z vašo pomočjo, torej s člani zbornice, že evidentirali številne birokratske ovire, ki izhajajo iz nacionalnih predpisov ter otežujejo poslovanje podjetij v praksi. Z njimi smo seznanili pristojne organe, predsednica TZS mag. Mariča Lah kot članica pa jih posreduje in predstavi Strateškemu svetu za gospodarstvo, ki vladi posreduje predloge, analize in priporočila za izboljšanje konkurenčnosti, produktivnosti, investicijskega okolja ter trajnostnega gospodarskega razvoja.</a:t>
            </a:r>
          </a:p>
          <a:p>
            <a:pPr marL="0" indent="0" algn="just">
              <a:buNone/>
            </a:pPr>
            <a:endParaRPr lang="sl-SI" sz="1600" b="1" dirty="0">
              <a:solidFill>
                <a:srgbClr val="990033"/>
              </a:solidFill>
              <a:latin typeface="Verdana" panose="020B0604030504040204" pitchFamily="34" charset="0"/>
              <a:ea typeface="Verdana" panose="020B0604030504040204" pitchFamily="34" charset="0"/>
            </a:endParaRPr>
          </a:p>
          <a:p>
            <a:pPr marL="0" indent="0" algn="just">
              <a:buNone/>
            </a:pPr>
            <a:r>
              <a:rPr lang="sl-SI" sz="1600" b="1" dirty="0">
                <a:solidFill>
                  <a:srgbClr val="990033"/>
                </a:solidFill>
                <a:latin typeface="Verdana" panose="020B0604030504040204" pitchFamily="34" charset="0"/>
                <a:ea typeface="Verdana" panose="020B0604030504040204" pitchFamily="34" charset="0"/>
              </a:rPr>
              <a:t>Člane TZS vabimo, da nam do 22. 9. 2026 posredujete svoje dodatne predloge in pobude, ki se nanašajo na debirokratizacijo, </a:t>
            </a:r>
            <a:r>
              <a:rPr lang="sl-SI" sz="1600" dirty="0">
                <a:solidFill>
                  <a:srgbClr val="990033"/>
                </a:solidFill>
                <a:latin typeface="Verdana" panose="020B0604030504040204" pitchFamily="34" charset="0"/>
                <a:ea typeface="Verdana" panose="020B0604030504040204" pitchFamily="34" charset="0"/>
              </a:rPr>
              <a:t>in sicer na</a:t>
            </a:r>
            <a:r>
              <a:rPr lang="sl-SI" sz="1600" b="1" dirty="0">
                <a:solidFill>
                  <a:srgbClr val="990033"/>
                </a:solidFill>
                <a:latin typeface="Verdana" panose="020B0604030504040204" pitchFamily="34" charset="0"/>
                <a:ea typeface="Verdana" panose="020B0604030504040204" pitchFamily="34" charset="0"/>
              </a:rPr>
              <a:t> </a:t>
            </a:r>
            <a:r>
              <a:rPr lang="sl-SI" sz="1600" dirty="0">
                <a:solidFill>
                  <a:srgbClr val="990033"/>
                </a:solidFill>
                <a:latin typeface="Verdana" panose="020B0604030504040204" pitchFamily="34" charset="0"/>
                <a:ea typeface="Verdana" panose="020B0604030504040204" pitchFamily="34" charset="0"/>
              </a:rPr>
              <a:t>e-naslov: </a:t>
            </a:r>
            <a:r>
              <a:rPr lang="sl-SI" sz="1600" dirty="0">
                <a:solidFill>
                  <a:srgbClr val="990033"/>
                </a:solidFill>
                <a:latin typeface="Verdana" panose="020B0604030504040204" pitchFamily="34" charset="0"/>
                <a:ea typeface="Verdana" panose="020B0604030504040204" pitchFamily="34" charset="0"/>
                <a:hlinkClick r:id="rId2">
                  <a:extLst>
                    <a:ext uri="{A12FA001-AC4F-418D-AE19-62706E023703}">
                      <ahyp:hlinkClr xmlns:ahyp="http://schemas.microsoft.com/office/drawing/2018/hyperlinkcolor" val="tx"/>
                    </a:ext>
                  </a:extLst>
                </a:hlinkClick>
              </a:rPr>
              <a:t>info@tzslo.si</a:t>
            </a:r>
            <a:r>
              <a:rPr lang="sl-SI" sz="1600" dirty="0">
                <a:solidFill>
                  <a:srgbClr val="990033"/>
                </a:solidFill>
                <a:latin typeface="Verdana" panose="020B0604030504040204" pitchFamily="34" charset="0"/>
                <a:ea typeface="Verdana" panose="020B0604030504040204" pitchFamily="34" charset="0"/>
              </a:rPr>
              <a:t>. </a:t>
            </a:r>
          </a:p>
          <a:p>
            <a:pPr marL="0" marR="0" lvl="0" indent="0" algn="just" defTabSz="914400" rtl="0" eaLnBrk="0" fontAlgn="base" latinLnBrk="0" hangingPunct="0">
              <a:lnSpc>
                <a:spcPct val="100000"/>
              </a:lnSpc>
              <a:spcBef>
                <a:spcPct val="0"/>
              </a:spcBef>
              <a:spcAft>
                <a:spcPct val="0"/>
              </a:spcAft>
              <a:buClrTx/>
              <a:buSzTx/>
              <a:buNone/>
              <a:tabLst/>
              <a:defRPr/>
            </a:pPr>
            <a:endParaRPr lang="sl-SI" sz="1600" dirty="0">
              <a:solidFill>
                <a:srgbClr val="990033"/>
              </a:solidFill>
              <a:latin typeface="Verdana" panose="020B0604030504040204" pitchFamily="34" charset="0"/>
              <a:ea typeface="Verdana" panose="020B0604030504040204" pitchFamily="34" charset="0"/>
            </a:endParaRPr>
          </a:p>
          <a:p>
            <a:pPr marL="0" marR="0" lvl="0" indent="0" algn="just" defTabSz="914400" rtl="0" eaLnBrk="0" fontAlgn="base" latinLnBrk="0" hangingPunct="0">
              <a:lnSpc>
                <a:spcPct val="100000"/>
              </a:lnSpc>
              <a:spcBef>
                <a:spcPct val="0"/>
              </a:spcBef>
              <a:spcAft>
                <a:spcPct val="0"/>
              </a:spcAft>
              <a:buClrTx/>
              <a:buSzTx/>
              <a:buNone/>
              <a:tabLst/>
              <a:defRPr/>
            </a:pPr>
            <a:endParaRPr lang="sl-SI" sz="1400" dirty="0">
              <a:solidFill>
                <a:srgbClr val="990033"/>
              </a:solidFill>
              <a:latin typeface="Verdana" panose="020B0604030504040204" pitchFamily="34" charset="0"/>
              <a:ea typeface="Verdana" panose="020B0604030504040204" pitchFamily="34" charset="0"/>
            </a:endParaRPr>
          </a:p>
        </p:txBody>
      </p:sp>
      <p:sp>
        <p:nvSpPr>
          <p:cNvPr id="4" name="Označba mesta noge 3">
            <a:extLst>
              <a:ext uri="{FF2B5EF4-FFF2-40B4-BE49-F238E27FC236}">
                <a16:creationId xmlns:a16="http://schemas.microsoft.com/office/drawing/2014/main" id="{400822F4-8CBB-A1F8-B61B-F25B5772AD6E}"/>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Tree>
    <p:extLst>
      <p:ext uri="{BB962C8B-B14F-4D97-AF65-F5344CB8AC3E}">
        <p14:creationId xmlns:p14="http://schemas.microsoft.com/office/powerpoint/2010/main" val="26754125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816BCC-3F42-0D7A-B4D3-265EF82A6226}"/>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07E2E3C5-392F-4F76-5715-7824D652A6EE}"/>
              </a:ext>
            </a:extLst>
          </p:cNvPr>
          <p:cNvSpPr>
            <a:spLocks noGrp="1"/>
          </p:cNvSpPr>
          <p:nvPr>
            <p:ph type="title"/>
          </p:nvPr>
        </p:nvSpPr>
        <p:spPr>
          <a:xfrm>
            <a:off x="838200" y="1042416"/>
            <a:ext cx="10515600" cy="404790"/>
          </a:xfrm>
        </p:spPr>
        <p:txBody>
          <a:bodyPr>
            <a:normAutofit fontScale="90000"/>
          </a:bodyPr>
          <a:lstStyle/>
          <a:p>
            <a:pPr eaLnBrk="0" fontAlgn="base" hangingPunct="0">
              <a:lnSpc>
                <a:spcPct val="100000"/>
              </a:lnSpc>
              <a:spcBef>
                <a:spcPct val="20000"/>
              </a:spcBef>
              <a:spcAft>
                <a:spcPct val="0"/>
              </a:spcAft>
              <a:defRPr/>
            </a:pP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lang="sl-SI" altLang="sl-SI" sz="2400" b="1" dirty="0">
                <a:solidFill>
                  <a:srgbClr val="800000"/>
                </a:solidFill>
                <a:latin typeface="Verdana" panose="020B0604030504040204" pitchFamily="34" charset="0"/>
                <a:ea typeface="Verdana" panose="020B0604030504040204" pitchFamily="34" charset="0"/>
                <a:cs typeface="Verdana" panose="020B0604030504040204" pitchFamily="34" charset="0"/>
              </a:rPr>
            </a:br>
            <a:br>
              <a:rPr kumimoji="0" lang="sl-SI" sz="2200" b="0"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endParaRPr lang="sl-SI" sz="22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DF2B26BB-AE26-C5DD-2817-4B96B4F1E061}"/>
              </a:ext>
            </a:extLst>
          </p:cNvPr>
          <p:cNvSpPr>
            <a:spLocks noGrp="1"/>
          </p:cNvSpPr>
          <p:nvPr>
            <p:ph idx="1"/>
          </p:nvPr>
        </p:nvSpPr>
        <p:spPr>
          <a:xfrm>
            <a:off x="838200" y="1447206"/>
            <a:ext cx="10515600" cy="4729757"/>
          </a:xfrm>
        </p:spPr>
        <p:txBody>
          <a:bodyPr>
            <a:norm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0" fontAlgn="base" latinLnBrk="0" hangingPunct="0">
              <a:lnSpc>
                <a:spcPct val="100000"/>
              </a:lnSpc>
              <a:spcBef>
                <a:spcPct val="20000"/>
              </a:spcBef>
              <a:spcAft>
                <a:spcPct val="0"/>
              </a:spcAft>
              <a:buClrTx/>
              <a:buSzTx/>
              <a:buFontTx/>
              <a:buChar char="•"/>
              <a:tabLst/>
              <a:defRPr/>
            </a:pPr>
            <a:endParaRPr kumimoji="0" lang="sl-SI" alt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indent="0" fontAlgn="base">
              <a:lnSpc>
                <a:spcPct val="100000"/>
              </a:lnSpc>
              <a:spcBef>
                <a:spcPct val="20000"/>
              </a:spcBef>
              <a:spcAft>
                <a:spcPct val="0"/>
              </a:spcAft>
              <a:buNone/>
              <a:defRPr/>
            </a:pPr>
            <a:r>
              <a:rPr lang="sl-SI" altLang="sl-SI" sz="1800" b="1" kern="0" dirty="0">
                <a:solidFill>
                  <a:srgbClr val="990033"/>
                </a:solidFill>
                <a:latin typeface="Verdana" panose="020B0604030504040204" pitchFamily="34" charset="0"/>
                <a:ea typeface="Verdana" panose="020B0604030504040204" pitchFamily="34" charset="0"/>
                <a:cs typeface="Verdana" panose="020B0604030504040204" pitchFamily="34" charset="0"/>
              </a:rPr>
              <a:t>Termini </a:t>
            </a:r>
            <a:r>
              <a:rPr lang="sl-SI" altLang="sl-SI" sz="1800" b="1" kern="0" dirty="0" err="1">
                <a:solidFill>
                  <a:srgbClr val="990033"/>
                </a:solidFill>
                <a:latin typeface="Verdana" panose="020B0604030504040204" pitchFamily="34" charset="0"/>
                <a:ea typeface="Verdana" panose="020B0604030504040204" pitchFamily="34" charset="0"/>
                <a:cs typeface="Verdana" panose="020B0604030504040204" pitchFamily="34" charset="0"/>
              </a:rPr>
              <a:t>TRGOVINKO</a:t>
            </a:r>
            <a:r>
              <a:rPr lang="sl-SI" altLang="sl-SI" sz="1800" b="1" kern="0" dirty="0">
                <a:solidFill>
                  <a:srgbClr val="990033"/>
                </a:solidFill>
                <a:latin typeface="Verdana" panose="020B0604030504040204" pitchFamily="34" charset="0"/>
                <a:ea typeface="Verdana" panose="020B0604030504040204" pitchFamily="34" charset="0"/>
                <a:cs typeface="Verdana" panose="020B0604030504040204" pitchFamily="34" charset="0"/>
              </a:rPr>
              <a:t>-ve delovnopravne klepetalnice v letu 2026:</a:t>
            </a:r>
          </a:p>
          <a:p>
            <a:pPr fontAlgn="base">
              <a:lnSpc>
                <a:spcPct val="100000"/>
              </a:lnSpc>
              <a:spcBef>
                <a:spcPct val="20000"/>
              </a:spcBef>
              <a:spcAft>
                <a:spcPct val="0"/>
              </a:spcAft>
              <a:defRPr/>
            </a:pPr>
            <a:r>
              <a:rPr lang="sl-SI" altLang="sl-SI" sz="1600" b="1" kern="0" dirty="0">
                <a:solidFill>
                  <a:srgbClr val="990033"/>
                </a:solidFill>
                <a:latin typeface="Verdana" panose="020B0604030504040204" pitchFamily="34" charset="0"/>
                <a:ea typeface="Verdana" panose="020B0604030504040204" pitchFamily="34" charset="0"/>
                <a:cs typeface="Verdana" panose="020B0604030504040204" pitchFamily="34" charset="0"/>
              </a:rPr>
              <a:t>15. 10. 2026 ob 13.00 uri</a:t>
            </a:r>
          </a:p>
          <a:p>
            <a:pPr fontAlgn="base">
              <a:lnSpc>
                <a:spcPct val="100000"/>
              </a:lnSpc>
              <a:spcBef>
                <a:spcPct val="20000"/>
              </a:spcBef>
              <a:spcAft>
                <a:spcPct val="0"/>
              </a:spcAft>
              <a:defRPr/>
            </a:pPr>
            <a:r>
              <a:rPr lang="sl-SI" altLang="sl-SI" sz="1600" b="1" kern="0" dirty="0">
                <a:solidFill>
                  <a:srgbClr val="990033"/>
                </a:solidFill>
                <a:latin typeface="Verdana" panose="020B0604030504040204" pitchFamily="34" charset="0"/>
                <a:ea typeface="Verdana" panose="020B0604030504040204" pitchFamily="34" charset="0"/>
                <a:cs typeface="Verdana" panose="020B0604030504040204" pitchFamily="34" charset="0"/>
              </a:rPr>
              <a:t>19. 11. 2026 ob 13.00 uri</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4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anose="020B0604030504040204" pitchFamily="34" charset="0"/>
                <a:ea typeface="Verdana" panose="020B0604030504040204" pitchFamily="34" charset="0"/>
                <a:cs typeface="Verdana" panose="020B0604030504040204" pitchFamily="34" charset="0"/>
              </a:rPr>
              <a:t>	</a:t>
            </a:r>
          </a:p>
          <a:p>
            <a:pPr marL="0" marR="0" lvl="0" indent="0" algn="l" defTabSz="914400" rtl="0" eaLnBrk="1" fontAlgn="base" latinLnBrk="0" hangingPunct="1">
              <a:lnSpc>
                <a:spcPct val="100000"/>
              </a:lnSpc>
              <a:spcBef>
                <a:spcPct val="20000"/>
              </a:spcBef>
              <a:spcAft>
                <a:spcPct val="0"/>
              </a:spcAft>
              <a:buClrTx/>
              <a:buSzTx/>
              <a:buFontTx/>
              <a:buNone/>
              <a:tabLst/>
              <a:defRPr/>
            </a:pPr>
            <a:endParaRPr lang="sl-SI" altLang="sl-SI" sz="1400" b="1" kern="0" noProof="0" dirty="0">
              <a:solidFill>
                <a:srgbClr val="800000"/>
              </a:solidFill>
              <a:effectLst>
                <a:outerShdw blurRad="38100" dist="38100" dir="2700000" algn="tl">
                  <a:srgbClr val="C0C0C0"/>
                </a:outerShdw>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lang="sl-SI" altLang="sl-SI" sz="1400" b="1" kern="0" noProof="0" dirty="0">
              <a:solidFill>
                <a:srgbClr val="800000"/>
              </a:solidFill>
              <a:effectLst>
                <a:outerShdw blurRad="38100" dist="38100" dir="2700000" algn="tl">
                  <a:srgbClr val="C0C0C0"/>
                </a:outerShdw>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lang="sl-SI" altLang="sl-SI" sz="1400" b="1" kern="0" noProof="0" dirty="0">
              <a:solidFill>
                <a:srgbClr val="800000"/>
              </a:solidFill>
              <a:effectLst>
                <a:outerShdw blurRad="38100" dist="38100" dir="2700000" algn="tl">
                  <a:srgbClr val="C0C0C0"/>
                </a:outerShdw>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lang="sl-SI" altLang="sl-SI" sz="1400" b="1" kern="0" noProof="0" dirty="0">
              <a:solidFill>
                <a:srgbClr val="800000"/>
              </a:solidFill>
              <a:effectLst>
                <a:outerShdw blurRad="38100" dist="38100" dir="2700000" algn="tl">
                  <a:srgbClr val="C0C0C0"/>
                </a:outerShdw>
              </a:effectLst>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lang="sl-SI" altLang="sl-SI" sz="1900" b="1" kern="0" dirty="0">
                <a:solidFill>
                  <a:srgbClr val="800000"/>
                </a:solidFill>
                <a:effectLst>
                  <a:outerShdw blurRad="38100" dist="38100" dir="2700000" algn="tl">
                    <a:srgbClr val="C0C0C0"/>
                  </a:outerShdw>
                </a:effectLst>
                <a:latin typeface="Verdana" panose="020B0604030504040204" pitchFamily="34" charset="0"/>
                <a:ea typeface="Verdana" panose="020B0604030504040204" pitchFamily="34" charset="0"/>
                <a:cs typeface="Verdana" panose="020B0604030504040204" pitchFamily="34" charset="0"/>
              </a:rPr>
              <a:t>	</a:t>
            </a:r>
            <a:r>
              <a:rPr kumimoji="0" lang="sl-SI" altLang="sl-SI" sz="1900" b="1" i="0" u="none" strike="noStrike" kern="0" cap="none" spc="0" normalizeH="0" baseline="0" dirty="0">
                <a:ln>
                  <a:noFill/>
                </a:ln>
                <a:solidFill>
                  <a:srgbClr val="990033"/>
                </a:solidFill>
                <a:effectLst>
                  <a:outerShdw blurRad="38100" dist="38100" dir="2700000" algn="tl">
                    <a:srgbClr val="C0C0C0"/>
                  </a:outerShdw>
                </a:effectLst>
                <a:uLnTx/>
                <a:uFillTx/>
                <a:latin typeface="Verdana" panose="020B0604030504040204" pitchFamily="34" charset="0"/>
                <a:ea typeface="Verdana" panose="020B0604030504040204" pitchFamily="34" charset="0"/>
                <a:cs typeface="Verdana" panose="020B0604030504040204" pitchFamily="34" charset="0"/>
              </a:rPr>
              <a:t>VABI:</a:t>
            </a:r>
            <a:r>
              <a:rPr kumimoji="0" lang="sl-SI" altLang="sl-SI" sz="1900" b="1" i="0" u="none" strike="noStrike" kern="0" cap="none" spc="0" normalizeH="0" dirty="0">
                <a:ln>
                  <a:noFill/>
                </a:ln>
                <a:solidFill>
                  <a:srgbClr val="990033"/>
                </a:solidFill>
                <a:effectLst>
                  <a:outerShdw blurRad="38100" dist="38100" dir="2700000" algn="tl">
                    <a:srgbClr val="C0C0C0"/>
                  </a:outerShdw>
                </a:effectLst>
                <a:uLnTx/>
                <a:uFillTx/>
                <a:latin typeface="Verdana" panose="020B0604030504040204" pitchFamily="34" charset="0"/>
                <a:ea typeface="Verdana" panose="020B0604030504040204" pitchFamily="34" charset="0"/>
                <a:cs typeface="Verdana" panose="020B0604030504040204" pitchFamily="34" charset="0"/>
              </a:rPr>
              <a:t> Označite si termine v svojem koledarju!</a:t>
            </a:r>
            <a:r>
              <a:rPr kumimoji="0" lang="sl-SI" altLang="sl-SI" sz="1900" b="1" i="0" u="none" strike="noStrike" kern="0" cap="none" spc="0" normalizeH="0" baseline="0" noProof="0" dirty="0">
                <a:ln>
                  <a:noFill/>
                </a:ln>
                <a:solidFill>
                  <a:srgbClr val="990033"/>
                </a:solidFill>
                <a:effectLst>
                  <a:outerShdw blurRad="38100" dist="38100" dir="2700000" algn="tl">
                    <a:srgbClr val="C0C0C0"/>
                  </a:outerShdw>
                </a:effectLst>
                <a:uLnTx/>
                <a:uFillTx/>
                <a:latin typeface="Verdana" panose="020B0604030504040204" pitchFamily="34" charset="0"/>
                <a:ea typeface="Verdana" panose="020B0604030504040204" pitchFamily="34" charset="0"/>
                <a:cs typeface="Verdana" panose="020B0604030504040204" pitchFamily="34" charset="0"/>
              </a:rPr>
              <a:t>		</a:t>
            </a:r>
            <a:endParaRPr lang="sl-SI" sz="1900" i="1" dirty="0">
              <a:solidFill>
                <a:srgbClr val="990033"/>
              </a:solidFill>
            </a:endParaRPr>
          </a:p>
        </p:txBody>
      </p:sp>
      <p:sp>
        <p:nvSpPr>
          <p:cNvPr id="4" name="Označba mesta noge 3">
            <a:extLst>
              <a:ext uri="{FF2B5EF4-FFF2-40B4-BE49-F238E27FC236}">
                <a16:creationId xmlns:a16="http://schemas.microsoft.com/office/drawing/2014/main" id="{0DD672CF-7D09-A3C8-57BC-721155D80D88}"/>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v okviru </a:t>
            </a:r>
            <a:r>
              <a:rPr lang="sl-SI" dirty="0" err="1"/>
              <a:t>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pic>
        <p:nvPicPr>
          <p:cNvPr id="5" name="Slika 15" descr="https://www.tzslo.si/uploads/2021/trgovinko_z_napisom_-_mini.jpg?1610635470777">
            <a:extLst>
              <a:ext uri="{FF2B5EF4-FFF2-40B4-BE49-F238E27FC236}">
                <a16:creationId xmlns:a16="http://schemas.microsoft.com/office/drawing/2014/main" id="{81045434-65C7-E859-9D99-7BB690622F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1352" y="3890899"/>
            <a:ext cx="252095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62989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2AC1D-D967-7DEE-986B-EDB8A03350D4}"/>
            </a:ext>
          </a:extLst>
        </p:cNvPr>
        <p:cNvGrpSpPr/>
        <p:nvPr/>
      </p:nvGrpSpPr>
      <p:grpSpPr>
        <a:xfrm>
          <a:off x="0" y="0"/>
          <a:ext cx="0" cy="0"/>
          <a:chOff x="0" y="0"/>
          <a:chExt cx="0" cy="0"/>
        </a:xfrm>
      </p:grpSpPr>
      <p:sp>
        <p:nvSpPr>
          <p:cNvPr id="2" name="Naslov 1">
            <a:extLst>
              <a:ext uri="{FF2B5EF4-FFF2-40B4-BE49-F238E27FC236}">
                <a16:creationId xmlns:a16="http://schemas.microsoft.com/office/drawing/2014/main" id="{6563E884-FD7D-B7FE-2408-FC9C24117708}"/>
              </a:ext>
            </a:extLst>
          </p:cNvPr>
          <p:cNvSpPr>
            <a:spLocks noGrp="1"/>
          </p:cNvSpPr>
          <p:nvPr>
            <p:ph type="title"/>
          </p:nvPr>
        </p:nvSpPr>
        <p:spPr>
          <a:xfrm>
            <a:off x="838200" y="1042416"/>
            <a:ext cx="10515600" cy="404790"/>
          </a:xfrm>
        </p:spPr>
        <p:txBody>
          <a:bodyPr>
            <a:normAutofit fontScale="90000"/>
          </a:bodyPr>
          <a:lstStyle/>
          <a:p>
            <a:pPr eaLnBrk="0" fontAlgn="base" hangingPunct="0">
              <a:lnSpc>
                <a:spcPct val="100000"/>
              </a:lnSpc>
              <a:spcBef>
                <a:spcPct val="20000"/>
              </a:spcBef>
              <a:spcAft>
                <a:spcPct val="0"/>
              </a:spcAft>
              <a:defRPr/>
            </a:pP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kumimoji="0" 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br>
              <a:rPr lang="sl-SI" altLang="sl-SI" sz="2400" b="1" dirty="0">
                <a:solidFill>
                  <a:srgbClr val="800000"/>
                </a:solidFill>
                <a:latin typeface="Verdana" panose="020B0604030504040204" pitchFamily="34" charset="0"/>
                <a:ea typeface="Verdana" panose="020B0604030504040204" pitchFamily="34" charset="0"/>
                <a:cs typeface="Verdana" panose="020B0604030504040204" pitchFamily="34" charset="0"/>
              </a:rPr>
            </a:br>
            <a:br>
              <a:rPr kumimoji="0" lang="sl-SI" sz="2200" b="0"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Calibri" panose="020F0502020204030204" pitchFamily="34" charset="0"/>
              </a:rPr>
            </a:br>
            <a:endParaRPr lang="sl-SI" sz="2200" b="1" dirty="0">
              <a:solidFill>
                <a:srgbClr val="990033"/>
              </a:solidFill>
              <a:latin typeface="Verdana" panose="020B0604030504040204" pitchFamily="34" charset="0"/>
              <a:ea typeface="Verdana" panose="020B0604030504040204" pitchFamily="34" charset="0"/>
            </a:endParaRPr>
          </a:p>
        </p:txBody>
      </p:sp>
      <p:sp>
        <p:nvSpPr>
          <p:cNvPr id="3" name="Označba mesta vsebine 2">
            <a:extLst>
              <a:ext uri="{FF2B5EF4-FFF2-40B4-BE49-F238E27FC236}">
                <a16:creationId xmlns:a16="http://schemas.microsoft.com/office/drawing/2014/main" id="{B2632C37-4AD7-F02A-D139-A46EB50C1B4F}"/>
              </a:ext>
            </a:extLst>
          </p:cNvPr>
          <p:cNvSpPr>
            <a:spLocks noGrp="1"/>
          </p:cNvSpPr>
          <p:nvPr>
            <p:ph idx="1"/>
          </p:nvPr>
        </p:nvSpPr>
        <p:spPr>
          <a:xfrm>
            <a:off x="838200" y="1447206"/>
            <a:ext cx="10515600" cy="4729757"/>
          </a:xfrm>
        </p:spPr>
        <p:txBody>
          <a:bodyPr>
            <a:normAutofit/>
          </a:bodyPr>
          <a:lstStyle/>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uLnTx/>
              <a:uFillTx/>
              <a:latin typeface="Verdana" panose="020B0604030504040204" pitchFamily="34" charset="0"/>
              <a:ea typeface="Verdana" panose="020B0604030504040204" pitchFamily="34" charset="0"/>
              <a:cs typeface="Verdana" panose="020B0604030504040204" pitchFamily="34" charset="0"/>
            </a:endParaRPr>
          </a:p>
          <a:p>
            <a:pPr marL="0" marR="0" lvl="0" indent="0" algn="just" defTabSz="914400" rtl="0" eaLnBrk="0" fontAlgn="base" latinLnBrk="0" hangingPunct="0">
              <a:lnSpc>
                <a:spcPct val="100000"/>
              </a:lnSpc>
              <a:spcBef>
                <a:spcPct val="20000"/>
              </a:spcBef>
              <a:spcAft>
                <a:spcPct val="0"/>
              </a:spcAft>
              <a:buClrTx/>
              <a:buSzTx/>
              <a:buNone/>
              <a:tabLst/>
              <a:defRPr/>
            </a:pPr>
            <a:endParaRPr lang="sl-SI" dirty="0"/>
          </a:p>
        </p:txBody>
      </p:sp>
      <p:sp>
        <p:nvSpPr>
          <p:cNvPr id="4" name="Označba mesta noge 3">
            <a:extLst>
              <a:ext uri="{FF2B5EF4-FFF2-40B4-BE49-F238E27FC236}">
                <a16:creationId xmlns:a16="http://schemas.microsoft.com/office/drawing/2014/main" id="{C1BF1D48-9B66-1A87-0AF9-D849E4F16BD7}"/>
              </a:ext>
            </a:extLst>
          </p:cNvPr>
          <p:cNvSpPr>
            <a:spLocks noGrp="1"/>
          </p:cNvSpPr>
          <p:nvPr>
            <p:ph type="ftr" sz="quarter" idx="11"/>
          </p:nvPr>
        </p:nvSpPr>
        <p:spPr/>
        <p:txBody>
          <a:bodyPr/>
          <a:lstStyle/>
          <a:p>
            <a:pPr algn="just"/>
            <a:r>
              <a:rPr lang="sl-SI" dirty="0"/>
              <a:t>Projekt »TRGOVINKO nas povezuje« sofinancirata Republika Slovenija Ministrstvo za delo, družino, socialne zadeve in enake možnosti ter Evropska unija iz ESS+. Projekt se izvaja </a:t>
            </a:r>
            <a:r>
              <a:rPr lang="sl-SI"/>
              <a:t>v okviru PEKP</a:t>
            </a:r>
            <a:r>
              <a:rPr lang="sl-SI" dirty="0"/>
              <a:t> 2021–2027, cilja politike 4 »Bolj socialna in vključujoča Evropa za izvajanje evropskega stebra socialnih pravic«, prednostne naloge 6 »Znanja in spretnosti ter odzivni trg dela«, specifičnega cilja ESO4.4 »Spodbujanje prilagajanja delavcev, podjetij in podjetnikov na spremembe, aktivnega in zdravega staranja ter zdravega in dobro prilagojenega delovnega okolja, ki obravnava tveganje za zdravje (ESS+).</a:t>
            </a:r>
          </a:p>
        </p:txBody>
      </p:sp>
      <p:sp>
        <p:nvSpPr>
          <p:cNvPr id="7" name="PoljeZBesedilom 6">
            <a:extLst>
              <a:ext uri="{FF2B5EF4-FFF2-40B4-BE49-F238E27FC236}">
                <a16:creationId xmlns:a16="http://schemas.microsoft.com/office/drawing/2014/main" id="{239C797D-439C-94F0-E5DA-5CC1185FA126}"/>
              </a:ext>
            </a:extLst>
          </p:cNvPr>
          <p:cNvSpPr txBox="1"/>
          <p:nvPr/>
        </p:nvSpPr>
        <p:spPr>
          <a:xfrm>
            <a:off x="838200" y="1353312"/>
            <a:ext cx="10515600" cy="4598182"/>
          </a:xfrm>
          <a:prstGeom prst="rect">
            <a:avLst/>
          </a:prstGeom>
          <a:noFill/>
        </p:spPr>
        <p:txBody>
          <a:bodyPr wrap="square">
            <a:spAutoFit/>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sl-SI" altLang="sl-SI" sz="24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HVALA ZA VAŠO POZORNOST!</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sl-SI" altLang="sl-SI" sz="1600" b="0"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0"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Kontaktni podatki:</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TRGOVINSKA ZBORNICA SLOVENIJE</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Dunajska cesta 167, 1000 Ljubljana</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Telefon: +386 1 5898 212/213</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E-naslov: </a:t>
            </a: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hlinkClick r:id="rId2"/>
              </a:rPr>
              <a:t>info@tzslo.si</a:t>
            </a: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Barbara Krivic, pravna svetovalka</a:t>
            </a: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hlinkClick r:id="rId3"/>
              </a:rPr>
              <a:t>barbara.krivic@tzslo.si</a:t>
            </a: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 01 5898 216</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Karmen Fortuna, </a:t>
            </a:r>
            <a:r>
              <a:rPr lang="sl-SI" altLang="sl-SI" sz="1600" b="1" kern="0" dirty="0">
                <a:solidFill>
                  <a:srgbClr val="800000"/>
                </a:solidFill>
                <a:effectLst>
                  <a:outerShdw blurRad="38100" dist="38100" dir="2700000" algn="tl">
                    <a:srgbClr val="C0C0C0"/>
                  </a:outerShdw>
                </a:effectLst>
                <a:latin typeface="Verdana" pitchFamily="34" charset="0"/>
              </a:rPr>
              <a:t>vodja Sektorja za živila</a:t>
            </a: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hlinkClick r:id="rId4"/>
              </a:rPr>
              <a:t>karmen.fortuna@tzslo.si</a:t>
            </a:r>
            <a:r>
              <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rPr>
              <a:t>, 01 5898 218</a:t>
            </a:r>
          </a:p>
          <a:p>
            <a:pPr marL="0" marR="0" lvl="0" indent="0" algn="l" defTabSz="914400" rtl="0" eaLnBrk="1" fontAlgn="base" latinLnBrk="0" hangingPunct="1">
              <a:lnSpc>
                <a:spcPct val="100000"/>
              </a:lnSpc>
              <a:spcBef>
                <a:spcPct val="20000"/>
              </a:spcBef>
              <a:spcAft>
                <a:spcPct val="0"/>
              </a:spcAft>
              <a:buClrTx/>
              <a:buSzTx/>
              <a:buFontTx/>
              <a:buNone/>
              <a:tabLst/>
              <a:defRPr/>
            </a:pPr>
            <a:endParaRPr lang="sl-SI" altLang="sl-SI" sz="1600" b="1" kern="0" dirty="0">
              <a:solidFill>
                <a:srgbClr val="800000"/>
              </a:solidFill>
              <a:effectLst>
                <a:outerShdw blurRad="38100" dist="38100" dir="2700000" algn="tl">
                  <a:srgbClr val="C0C0C0"/>
                </a:outerShdw>
              </a:effectLst>
              <a:latin typeface="Verdana" pitchFamily="34" charset="0"/>
            </a:endParaRP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sl-SI" altLang="sl-SI" sz="1600" b="1" i="0" u="none" strike="noStrike" kern="0" cap="none" spc="0" normalizeH="0" baseline="0" noProof="0" dirty="0">
              <a:ln>
                <a:noFill/>
              </a:ln>
              <a:solidFill>
                <a:srgbClr val="800000"/>
              </a:solidFill>
              <a:effectLst>
                <a:outerShdw blurRad="38100" dist="38100" dir="2700000" algn="tl">
                  <a:srgbClr val="C0C0C0"/>
                </a:outerShdw>
              </a:effectLst>
              <a:uLnTx/>
              <a:uFillTx/>
              <a:latin typeface="Verdana" pitchFamily="34" charset="0"/>
              <a:ea typeface="+mn-ea"/>
              <a:cs typeface="+mn-cs"/>
            </a:endParaRPr>
          </a:p>
        </p:txBody>
      </p:sp>
      <p:pic>
        <p:nvPicPr>
          <p:cNvPr id="8" name="Slika 3">
            <a:extLst>
              <a:ext uri="{FF2B5EF4-FFF2-40B4-BE49-F238E27FC236}">
                <a16:creationId xmlns:a16="http://schemas.microsoft.com/office/drawing/2014/main" id="{2B5AF29B-912A-C1C9-CE8A-FA9E26BF314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55912" y="5410794"/>
            <a:ext cx="6480175"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36523271"/>
      </p:ext>
    </p:extLst>
  </p:cSld>
  <p:clrMapOvr>
    <a:masterClrMapping/>
  </p:clrMapOvr>
</p:sld>
</file>

<file path=ppt/theme/theme1.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isarn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Pisarn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2394</TotalTime>
  <Words>2212</Words>
  <Application>Microsoft Office PowerPoint</Application>
  <PresentationFormat>Širokozaslonsko</PresentationFormat>
  <Paragraphs>124</Paragraphs>
  <Slides>9</Slides>
  <Notes>0</Notes>
  <HiddenSlides>0</HiddenSlides>
  <MMClips>0</MMClips>
  <ScaleCrop>false</ScaleCrop>
  <HeadingPairs>
    <vt:vector size="6" baseType="variant">
      <vt:variant>
        <vt:lpstr>Uporabljene pisave</vt:lpstr>
      </vt:variant>
      <vt:variant>
        <vt:i4>4</vt:i4>
      </vt:variant>
      <vt:variant>
        <vt:lpstr>Tema</vt:lpstr>
      </vt:variant>
      <vt:variant>
        <vt:i4>1</vt:i4>
      </vt:variant>
      <vt:variant>
        <vt:lpstr>Naslovi diapozitivov</vt:lpstr>
      </vt:variant>
      <vt:variant>
        <vt:i4>9</vt:i4>
      </vt:variant>
    </vt:vector>
  </HeadingPairs>
  <TitlesOfParts>
    <vt:vector size="14" baseType="lpstr">
      <vt:lpstr>Arial</vt:lpstr>
      <vt:lpstr>Calibri</vt:lpstr>
      <vt:lpstr>Calibri Light</vt:lpstr>
      <vt:lpstr>Verdana</vt:lpstr>
      <vt:lpstr>Officeova tema</vt:lpstr>
      <vt:lpstr>44. </vt:lpstr>
      <vt:lpstr>  </vt:lpstr>
      <vt:lpstr>PowerPointova predstavitev</vt:lpstr>
      <vt:lpstr> NOVICA ZRSZ: Na voljo nova spletna aplikacija za oddajo prostih delovnih mestih </vt:lpstr>
      <vt:lpstr> NOVICA ZRSZ: Kompetence prihodnosti: med miti in realnostjo  </vt:lpstr>
      <vt:lpstr>  POMEMBNI DATUMI  </vt:lpstr>
      <vt:lpstr>  EVIDENTIRANJE PREDLOGOV ZA ODPRAVO ADMINISTRATIVNIH OVIR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35.</dc:title>
  <dc:creator>Primož Gorenc</dc:creator>
  <cp:lastModifiedBy>Karmen Fortuna</cp:lastModifiedBy>
  <cp:revision>267</cp:revision>
  <cp:lastPrinted>2025-09-18T09:51:30Z</cp:lastPrinted>
  <dcterms:created xsi:type="dcterms:W3CDTF">2025-09-01T10:18:00Z</dcterms:created>
  <dcterms:modified xsi:type="dcterms:W3CDTF">2026-09-30T06:30:47Z</dcterms:modified>
</cp:coreProperties>
</file>