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85" r:id="rId3"/>
    <p:sldId id="302" r:id="rId4"/>
    <p:sldId id="304" r:id="rId5"/>
    <p:sldId id="305" r:id="rId6"/>
    <p:sldId id="303" r:id="rId7"/>
    <p:sldId id="291" r:id="rId8"/>
    <p:sldId id="283" r:id="rId9"/>
    <p:sldId id="297" r:id="rId10"/>
    <p:sldId id="306" r:id="rId11"/>
    <p:sldId id="295" r:id="rId12"/>
    <p:sldId id="265" r:id="rId13"/>
    <p:sldId id="266" r:id="rId14"/>
  </p:sldIdLst>
  <p:sldSz cx="12192000" cy="6858000"/>
  <p:notesSz cx="6797675"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0" d="100"/>
          <a:sy n="80" d="100"/>
        </p:scale>
        <p:origin x="782" y="149"/>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45660" cy="498056"/>
          </a:xfrm>
          <a:prstGeom prst="rect">
            <a:avLst/>
          </a:prstGeom>
        </p:spPr>
        <p:txBody>
          <a:bodyPr vert="horz" lIns="91467" tIns="45734" rIns="91467" bIns="45734" rtlCol="0"/>
          <a:lstStyle>
            <a:lvl1pPr algn="l">
              <a:defRPr sz="1200"/>
            </a:lvl1pPr>
          </a:lstStyle>
          <a:p>
            <a:endParaRPr lang="sl-SI"/>
          </a:p>
        </p:txBody>
      </p:sp>
      <p:sp>
        <p:nvSpPr>
          <p:cNvPr id="3" name="Označba mesta datuma 2"/>
          <p:cNvSpPr>
            <a:spLocks noGrp="1"/>
          </p:cNvSpPr>
          <p:nvPr>
            <p:ph type="dt" idx="1"/>
          </p:nvPr>
        </p:nvSpPr>
        <p:spPr>
          <a:xfrm>
            <a:off x="3850442" y="0"/>
            <a:ext cx="2945660" cy="498056"/>
          </a:xfrm>
          <a:prstGeom prst="rect">
            <a:avLst/>
          </a:prstGeom>
        </p:spPr>
        <p:txBody>
          <a:bodyPr vert="horz" lIns="91467" tIns="45734" rIns="91467" bIns="45734" rtlCol="0"/>
          <a:lstStyle>
            <a:lvl1pPr algn="r">
              <a:defRPr sz="1200"/>
            </a:lvl1pPr>
          </a:lstStyle>
          <a:p>
            <a:fld id="{090E7A86-626E-4FAE-92E3-08B36789634E}" type="datetimeFigureOut">
              <a:rPr lang="sl-SI" smtClean="0"/>
              <a:t>14. 04. 2026</a:t>
            </a:fld>
            <a:endParaRPr lang="sl-SI"/>
          </a:p>
        </p:txBody>
      </p:sp>
      <p:sp>
        <p:nvSpPr>
          <p:cNvPr id="4" name="Označba mesta stranske slike 3"/>
          <p:cNvSpPr>
            <a:spLocks noGrp="1" noRot="1" noChangeAspect="1"/>
          </p:cNvSpPr>
          <p:nvPr>
            <p:ph type="sldImg" idx="2"/>
          </p:nvPr>
        </p:nvSpPr>
        <p:spPr>
          <a:xfrm>
            <a:off x="420688" y="1239838"/>
            <a:ext cx="5956300" cy="3351212"/>
          </a:xfrm>
          <a:prstGeom prst="rect">
            <a:avLst/>
          </a:prstGeom>
          <a:noFill/>
          <a:ln w="12700">
            <a:solidFill>
              <a:prstClr val="black"/>
            </a:solidFill>
          </a:ln>
        </p:spPr>
        <p:txBody>
          <a:bodyPr vert="horz" lIns="91467" tIns="45734" rIns="91467" bIns="45734" rtlCol="0" anchor="ctr"/>
          <a:lstStyle/>
          <a:p>
            <a:endParaRPr lang="sl-SI"/>
          </a:p>
        </p:txBody>
      </p:sp>
      <p:sp>
        <p:nvSpPr>
          <p:cNvPr id="5" name="Označba mesta opomb 4"/>
          <p:cNvSpPr>
            <a:spLocks noGrp="1"/>
          </p:cNvSpPr>
          <p:nvPr>
            <p:ph type="body" sz="quarter" idx="3"/>
          </p:nvPr>
        </p:nvSpPr>
        <p:spPr>
          <a:xfrm>
            <a:off x="679768" y="4777195"/>
            <a:ext cx="5438140" cy="3908613"/>
          </a:xfrm>
          <a:prstGeom prst="rect">
            <a:avLst/>
          </a:prstGeom>
        </p:spPr>
        <p:txBody>
          <a:bodyPr vert="horz" lIns="91467" tIns="45734" rIns="91467" bIns="45734"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9428585"/>
            <a:ext cx="2945660" cy="498055"/>
          </a:xfrm>
          <a:prstGeom prst="rect">
            <a:avLst/>
          </a:prstGeom>
        </p:spPr>
        <p:txBody>
          <a:bodyPr vert="horz" lIns="91467" tIns="45734" rIns="91467" bIns="45734"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50442" y="9428585"/>
            <a:ext cx="2945660" cy="498055"/>
          </a:xfrm>
          <a:prstGeom prst="rect">
            <a:avLst/>
          </a:prstGeom>
        </p:spPr>
        <p:txBody>
          <a:bodyPr vert="horz" lIns="91467" tIns="45734" rIns="91467" bIns="45734" rtlCol="0" anchor="b"/>
          <a:lstStyle>
            <a:lvl1pPr algn="r">
              <a:defRPr sz="1200"/>
            </a:lvl1pPr>
          </a:lstStyle>
          <a:p>
            <a:fld id="{AC55B620-5AB8-4939-A9CC-59AEE3536E67}" type="slidenum">
              <a:rPr lang="sl-SI" smtClean="0"/>
              <a:t>‹#›</a:t>
            </a:fld>
            <a:endParaRPr lang="sl-SI"/>
          </a:p>
        </p:txBody>
      </p:sp>
    </p:spTree>
    <p:extLst>
      <p:ext uri="{BB962C8B-B14F-4D97-AF65-F5344CB8AC3E}">
        <p14:creationId xmlns:p14="http://schemas.microsoft.com/office/powerpoint/2010/main" val="3919333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47369A06-5FB0-6682-9E44-B2302AE07830}"/>
              </a:ext>
            </a:extLst>
          </p:cNvPr>
          <p:cNvSpPr>
            <a:spLocks noGrp="1"/>
          </p:cNvSpPr>
          <p:nvPr>
            <p:ph type="ctrTitle"/>
          </p:nvPr>
        </p:nvSpPr>
        <p:spPr>
          <a:xfrm>
            <a:off x="1524000" y="1122363"/>
            <a:ext cx="9144000" cy="2387600"/>
          </a:xfrm>
        </p:spPr>
        <p:txBody>
          <a:bodyPr anchor="b"/>
          <a:lstStyle>
            <a:lvl1pPr algn="ctr">
              <a:defRPr sz="6000"/>
            </a:lvl1pPr>
          </a:lstStyle>
          <a:p>
            <a:r>
              <a:rPr lang="sl-SI" dirty="0"/>
              <a:t>Kliknite, če želite urediti slog naslova matrice</a:t>
            </a:r>
          </a:p>
        </p:txBody>
      </p:sp>
      <p:sp>
        <p:nvSpPr>
          <p:cNvPr id="3" name="Podnaslov 2">
            <a:extLst>
              <a:ext uri="{FF2B5EF4-FFF2-40B4-BE49-F238E27FC236}">
                <a16:creationId xmlns:a16="http://schemas.microsoft.com/office/drawing/2014/main" xmlns="" id="{DBD465E5-0B42-F3B1-1D63-9B31085201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dirty="0"/>
              <a:t>Kliknite, če želite urediti slog podnaslova matrice</a:t>
            </a:r>
          </a:p>
        </p:txBody>
      </p:sp>
      <p:sp>
        <p:nvSpPr>
          <p:cNvPr id="4" name="Označba mesta datuma 3">
            <a:extLst>
              <a:ext uri="{FF2B5EF4-FFF2-40B4-BE49-F238E27FC236}">
                <a16:creationId xmlns:a16="http://schemas.microsoft.com/office/drawing/2014/main" xmlns="" id="{E5DE1915-5CAA-3C47-D9E7-7F45CC64DCCC}"/>
              </a:ext>
            </a:extLst>
          </p:cNvPr>
          <p:cNvSpPr>
            <a:spLocks noGrp="1"/>
          </p:cNvSpPr>
          <p:nvPr>
            <p:ph type="dt" sz="half" idx="10"/>
          </p:nvPr>
        </p:nvSpPr>
        <p:spPr>
          <a:xfrm>
            <a:off x="0" y="6052927"/>
            <a:ext cx="2743200" cy="365125"/>
          </a:xfrm>
          <a:prstGeom prst="rect">
            <a:avLst/>
          </a:prstGeom>
        </p:spPr>
        <p:txBody>
          <a:bodyPr/>
          <a:lstStyle/>
          <a:p>
            <a:fld id="{B9E5B0D8-D93E-4DB8-8223-5D45B4CC4557}" type="datetime1">
              <a:rPr lang="sl-SI" smtClean="0"/>
              <a:t>14. 04. 2026</a:t>
            </a:fld>
            <a:endParaRPr lang="sl-SI"/>
          </a:p>
        </p:txBody>
      </p:sp>
      <p:sp>
        <p:nvSpPr>
          <p:cNvPr id="5" name="Označba mesta noge 4">
            <a:extLst>
              <a:ext uri="{FF2B5EF4-FFF2-40B4-BE49-F238E27FC236}">
                <a16:creationId xmlns:a16="http://schemas.microsoft.com/office/drawing/2014/main" xmlns="" id="{5A4AC0B2-E018-19CB-C645-C2C93051F194}"/>
              </a:ext>
            </a:extLst>
          </p:cNvPr>
          <p:cNvSpPr>
            <a:spLocks noGrp="1"/>
          </p:cNvSpPr>
          <p:nvPr>
            <p:ph type="ftr" sz="quarter" idx="11"/>
          </p:nvPr>
        </p:nvSpPr>
        <p:spPr>
          <a:xfrm>
            <a:off x="0" y="6418052"/>
            <a:ext cx="12192000" cy="439947"/>
          </a:xfrm>
          <a:prstGeom prst="rect">
            <a:avLst/>
          </a:prstGeom>
        </p:spPr>
        <p:txBody>
          <a:bodyPr/>
          <a:lstStyle>
            <a:lvl1pPr>
              <a:defRPr sz="800">
                <a:latin typeface="Verdana" panose="020B0604030504040204" pitchFamily="34" charset="0"/>
                <a:ea typeface="Verdana" panose="020B0604030504040204" pitchFamily="34" charset="0"/>
              </a:defRPr>
            </a:lvl1pPr>
          </a:lstStyle>
          <a:p>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6" name="Označba mesta številke diapozitiva 5">
            <a:extLst>
              <a:ext uri="{FF2B5EF4-FFF2-40B4-BE49-F238E27FC236}">
                <a16:creationId xmlns:a16="http://schemas.microsoft.com/office/drawing/2014/main" xmlns="" id="{7F379C13-F1E9-F58F-911E-68D853359096}"/>
              </a:ext>
            </a:extLst>
          </p:cNvPr>
          <p:cNvSpPr>
            <a:spLocks noGrp="1"/>
          </p:cNvSpPr>
          <p:nvPr>
            <p:ph type="sldNum" sz="quarter" idx="12"/>
          </p:nvPr>
        </p:nvSpPr>
        <p:spPr>
          <a:xfrm>
            <a:off x="9448800" y="6052927"/>
            <a:ext cx="2743200" cy="365125"/>
          </a:xfrm>
          <a:prstGeom prst="rect">
            <a:avLst/>
          </a:prstGeom>
        </p:spPr>
        <p:txBody>
          <a:bodyPr/>
          <a:lstStyle/>
          <a:p>
            <a:fld id="{CA21E6F3-084A-4A56-885B-2C31337F57E6}" type="slidenum">
              <a:rPr lang="sl-SI" smtClean="0"/>
              <a:t>‹#›</a:t>
            </a:fld>
            <a:endParaRPr lang="sl-SI"/>
          </a:p>
        </p:txBody>
      </p:sp>
      <p:pic>
        <p:nvPicPr>
          <p:cNvPr id="9" name="Slika 8">
            <a:extLst>
              <a:ext uri="{FF2B5EF4-FFF2-40B4-BE49-F238E27FC236}">
                <a16:creationId xmlns:a16="http://schemas.microsoft.com/office/drawing/2014/main" xmlns="" id="{1BE98EA6-9067-C541-E084-6AA763BE6FD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8000" y="129336"/>
            <a:ext cx="4537187" cy="812462"/>
          </a:xfrm>
          <a:prstGeom prst="rect">
            <a:avLst/>
          </a:prstGeom>
          <a:noFill/>
          <a:ln>
            <a:noFill/>
          </a:ln>
        </p:spPr>
      </p:pic>
      <p:pic>
        <p:nvPicPr>
          <p:cNvPr id="10" name="Slika 9">
            <a:extLst>
              <a:ext uri="{FF2B5EF4-FFF2-40B4-BE49-F238E27FC236}">
                <a16:creationId xmlns:a16="http://schemas.microsoft.com/office/drawing/2014/main" xmlns="" id="{617AF244-2C80-533C-7E85-03E0001C73B0}"/>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86813" y="124216"/>
            <a:ext cx="2069691" cy="822702"/>
          </a:xfrm>
          <a:prstGeom prst="rect">
            <a:avLst/>
          </a:prstGeom>
          <a:noFill/>
          <a:ln>
            <a:noFill/>
          </a:ln>
        </p:spPr>
      </p:pic>
    </p:spTree>
    <p:extLst>
      <p:ext uri="{BB962C8B-B14F-4D97-AF65-F5344CB8AC3E}">
        <p14:creationId xmlns:p14="http://schemas.microsoft.com/office/powerpoint/2010/main" val="939365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09EB36B5-7A08-A62C-0B39-C681BD18872E}"/>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xmlns="" id="{7278DA89-82D7-5612-A051-BE981DAEDEA4}"/>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xmlns="" id="{EBF7D9AB-7318-524E-16C0-A4209B802FD4}"/>
              </a:ext>
            </a:extLst>
          </p:cNvPr>
          <p:cNvSpPr>
            <a:spLocks noGrp="1"/>
          </p:cNvSpPr>
          <p:nvPr>
            <p:ph type="dt" sz="half" idx="10"/>
          </p:nvPr>
        </p:nvSpPr>
        <p:spPr>
          <a:xfrm>
            <a:off x="838200" y="6356350"/>
            <a:ext cx="2743200" cy="365125"/>
          </a:xfrm>
          <a:prstGeom prst="rect">
            <a:avLst/>
          </a:prstGeom>
        </p:spPr>
        <p:txBody>
          <a:bodyPr/>
          <a:lstStyle/>
          <a:p>
            <a:fld id="{C77503FB-CBB0-4F63-8220-180DF69FCB92}" type="datetime1">
              <a:rPr lang="sl-SI" smtClean="0"/>
              <a:t>14. 04. 2026</a:t>
            </a:fld>
            <a:endParaRPr lang="sl-SI"/>
          </a:p>
        </p:txBody>
      </p:sp>
      <p:sp>
        <p:nvSpPr>
          <p:cNvPr id="5" name="Označba mesta noge 4">
            <a:extLst>
              <a:ext uri="{FF2B5EF4-FFF2-40B4-BE49-F238E27FC236}">
                <a16:creationId xmlns:a16="http://schemas.microsoft.com/office/drawing/2014/main" xmlns="" id="{EFA76CEE-6A2C-1D53-6A6B-4B61DB39C29B}"/>
              </a:ext>
            </a:extLst>
          </p:cNvPr>
          <p:cNvSpPr>
            <a:spLocks noGrp="1"/>
          </p:cNvSpPr>
          <p:nvPr>
            <p:ph type="ftr" sz="quarter" idx="11"/>
          </p:nvPr>
        </p:nvSpPr>
        <p:spPr>
          <a:xfrm>
            <a:off x="4038600" y="6356350"/>
            <a:ext cx="4114800" cy="365125"/>
          </a:xfrm>
          <a:prstGeom prst="rect">
            <a:avLst/>
          </a:prstGeom>
        </p:spPr>
        <p:txBody>
          <a:bodyPr/>
          <a:lstStyle/>
          <a:p>
            <a:r>
              <a:rPr lang="sl-SI"/>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6" name="Označba mesta številke diapozitiva 5">
            <a:extLst>
              <a:ext uri="{FF2B5EF4-FFF2-40B4-BE49-F238E27FC236}">
                <a16:creationId xmlns:a16="http://schemas.microsoft.com/office/drawing/2014/main" xmlns="" id="{C2CC5ADB-99A4-F7D5-2803-1C6CF48CF261}"/>
              </a:ext>
            </a:extLst>
          </p:cNvPr>
          <p:cNvSpPr>
            <a:spLocks noGrp="1"/>
          </p:cNvSpPr>
          <p:nvPr>
            <p:ph type="sldNum" sz="quarter" idx="12"/>
          </p:nvPr>
        </p:nvSpPr>
        <p:spPr>
          <a:xfrm>
            <a:off x="8610600" y="6356350"/>
            <a:ext cx="2743200" cy="365125"/>
          </a:xfrm>
          <a:prstGeom prst="rect">
            <a:avLst/>
          </a:prstGeom>
        </p:spPr>
        <p:txBody>
          <a:bodyPr/>
          <a:lstStyle/>
          <a:p>
            <a:fld id="{CA21E6F3-084A-4A56-885B-2C31337F57E6}" type="slidenum">
              <a:rPr lang="sl-SI" smtClean="0"/>
              <a:t>‹#›</a:t>
            </a:fld>
            <a:endParaRPr lang="sl-SI"/>
          </a:p>
        </p:txBody>
      </p:sp>
      <p:pic>
        <p:nvPicPr>
          <p:cNvPr id="7" name="Slika 6">
            <a:extLst>
              <a:ext uri="{FF2B5EF4-FFF2-40B4-BE49-F238E27FC236}">
                <a16:creationId xmlns:a16="http://schemas.microsoft.com/office/drawing/2014/main" xmlns="" id="{C9643287-489D-E146-EBFE-3065784535E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8000" y="129336"/>
            <a:ext cx="4537187" cy="812462"/>
          </a:xfrm>
          <a:prstGeom prst="rect">
            <a:avLst/>
          </a:prstGeom>
          <a:noFill/>
          <a:ln>
            <a:noFill/>
          </a:ln>
        </p:spPr>
      </p:pic>
      <p:pic>
        <p:nvPicPr>
          <p:cNvPr id="8" name="Slika 7">
            <a:extLst>
              <a:ext uri="{FF2B5EF4-FFF2-40B4-BE49-F238E27FC236}">
                <a16:creationId xmlns:a16="http://schemas.microsoft.com/office/drawing/2014/main" xmlns="" id="{DD0F19C0-7225-52FE-B715-B0AE2E53EDCC}"/>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0554" y="144182"/>
            <a:ext cx="2069691" cy="822702"/>
          </a:xfrm>
          <a:prstGeom prst="rect">
            <a:avLst/>
          </a:prstGeom>
          <a:noFill/>
          <a:ln>
            <a:noFill/>
          </a:ln>
        </p:spPr>
      </p:pic>
    </p:spTree>
    <p:extLst>
      <p:ext uri="{BB962C8B-B14F-4D97-AF65-F5344CB8AC3E}">
        <p14:creationId xmlns:p14="http://schemas.microsoft.com/office/powerpoint/2010/main" val="1810922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xmlns="" id="{319E7513-7B0C-60DA-DF82-7ED9F69871B1}"/>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xmlns="" id="{D6EDD303-D6BB-43B1-4F6D-F6EECF1FB8FF}"/>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xmlns="" id="{E19AC81D-36AC-4468-24C4-6DCF2337DA29}"/>
              </a:ext>
            </a:extLst>
          </p:cNvPr>
          <p:cNvSpPr>
            <a:spLocks noGrp="1"/>
          </p:cNvSpPr>
          <p:nvPr>
            <p:ph type="dt" sz="half" idx="10"/>
          </p:nvPr>
        </p:nvSpPr>
        <p:spPr>
          <a:xfrm>
            <a:off x="838200" y="6356350"/>
            <a:ext cx="2743200" cy="365125"/>
          </a:xfrm>
          <a:prstGeom prst="rect">
            <a:avLst/>
          </a:prstGeom>
        </p:spPr>
        <p:txBody>
          <a:bodyPr/>
          <a:lstStyle/>
          <a:p>
            <a:fld id="{00D832A7-5B13-4F2F-98F8-6FE8BFF40706}" type="datetime1">
              <a:rPr lang="sl-SI" smtClean="0"/>
              <a:t>14. 04. 2026</a:t>
            </a:fld>
            <a:endParaRPr lang="sl-SI"/>
          </a:p>
        </p:txBody>
      </p:sp>
      <p:sp>
        <p:nvSpPr>
          <p:cNvPr id="5" name="Označba mesta noge 4">
            <a:extLst>
              <a:ext uri="{FF2B5EF4-FFF2-40B4-BE49-F238E27FC236}">
                <a16:creationId xmlns:a16="http://schemas.microsoft.com/office/drawing/2014/main" xmlns="" id="{D31F09B4-8C81-2798-2474-A6A1F7DE59EA}"/>
              </a:ext>
            </a:extLst>
          </p:cNvPr>
          <p:cNvSpPr>
            <a:spLocks noGrp="1"/>
          </p:cNvSpPr>
          <p:nvPr>
            <p:ph type="ftr" sz="quarter" idx="11"/>
          </p:nvPr>
        </p:nvSpPr>
        <p:spPr>
          <a:xfrm>
            <a:off x="4038600" y="6356350"/>
            <a:ext cx="4114800" cy="365125"/>
          </a:xfrm>
          <a:prstGeom prst="rect">
            <a:avLst/>
          </a:prstGeom>
        </p:spPr>
        <p:txBody>
          <a:bodyPr/>
          <a:lstStyle/>
          <a:p>
            <a:r>
              <a:rPr lang="sl-SI"/>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6" name="Označba mesta številke diapozitiva 5">
            <a:extLst>
              <a:ext uri="{FF2B5EF4-FFF2-40B4-BE49-F238E27FC236}">
                <a16:creationId xmlns:a16="http://schemas.microsoft.com/office/drawing/2014/main" xmlns="" id="{0B8BA5F5-5042-23BA-EDC4-AACD2DACB587}"/>
              </a:ext>
            </a:extLst>
          </p:cNvPr>
          <p:cNvSpPr>
            <a:spLocks noGrp="1"/>
          </p:cNvSpPr>
          <p:nvPr>
            <p:ph type="sldNum" sz="quarter" idx="12"/>
          </p:nvPr>
        </p:nvSpPr>
        <p:spPr>
          <a:xfrm>
            <a:off x="8610600" y="6356350"/>
            <a:ext cx="2743200" cy="365125"/>
          </a:xfrm>
          <a:prstGeom prst="rect">
            <a:avLst/>
          </a:prstGeom>
        </p:spPr>
        <p:txBody>
          <a:bodyPr/>
          <a:lstStyle/>
          <a:p>
            <a:fld id="{CA21E6F3-084A-4A56-885B-2C31337F57E6}" type="slidenum">
              <a:rPr lang="sl-SI" smtClean="0"/>
              <a:t>‹#›</a:t>
            </a:fld>
            <a:endParaRPr lang="sl-SI"/>
          </a:p>
        </p:txBody>
      </p:sp>
      <p:pic>
        <p:nvPicPr>
          <p:cNvPr id="7" name="Slika 6">
            <a:extLst>
              <a:ext uri="{FF2B5EF4-FFF2-40B4-BE49-F238E27FC236}">
                <a16:creationId xmlns:a16="http://schemas.microsoft.com/office/drawing/2014/main" xmlns="" id="{8117FCCD-F8A0-1A49-86EB-396EA551B7A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8000" y="129336"/>
            <a:ext cx="4537187" cy="812462"/>
          </a:xfrm>
          <a:prstGeom prst="rect">
            <a:avLst/>
          </a:prstGeom>
          <a:noFill/>
          <a:ln>
            <a:noFill/>
          </a:ln>
        </p:spPr>
      </p:pic>
      <p:pic>
        <p:nvPicPr>
          <p:cNvPr id="8" name="Slika 7">
            <a:extLst>
              <a:ext uri="{FF2B5EF4-FFF2-40B4-BE49-F238E27FC236}">
                <a16:creationId xmlns:a16="http://schemas.microsoft.com/office/drawing/2014/main" xmlns="" id="{E0D43FFD-6F16-9A7F-AAA8-1A33F4B04FD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0554" y="144182"/>
            <a:ext cx="2069691" cy="822702"/>
          </a:xfrm>
          <a:prstGeom prst="rect">
            <a:avLst/>
          </a:prstGeom>
          <a:noFill/>
          <a:ln>
            <a:noFill/>
          </a:ln>
        </p:spPr>
      </p:pic>
    </p:spTree>
    <p:extLst>
      <p:ext uri="{BB962C8B-B14F-4D97-AF65-F5344CB8AC3E}">
        <p14:creationId xmlns:p14="http://schemas.microsoft.com/office/powerpoint/2010/main" val="3155117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260E5A77-3E71-1946-BBD3-8A73E6A30827}"/>
              </a:ext>
            </a:extLst>
          </p:cNvPr>
          <p:cNvSpPr>
            <a:spLocks noGrp="1"/>
          </p:cNvSpPr>
          <p:nvPr>
            <p:ph type="title"/>
          </p:nvPr>
        </p:nvSpPr>
        <p:spPr>
          <a:xfrm>
            <a:off x="838200" y="867986"/>
            <a:ext cx="10515600" cy="822702"/>
          </a:xfrm>
        </p:spPr>
        <p:txBody>
          <a:bodyPr/>
          <a:lstStyle/>
          <a:p>
            <a:r>
              <a:rPr lang="sl-SI" dirty="0"/>
              <a:t>Kliknite, če želite urediti slog naslova matrice</a:t>
            </a:r>
          </a:p>
        </p:txBody>
      </p:sp>
      <p:sp>
        <p:nvSpPr>
          <p:cNvPr id="3" name="Označba mesta vsebine 2">
            <a:extLst>
              <a:ext uri="{FF2B5EF4-FFF2-40B4-BE49-F238E27FC236}">
                <a16:creationId xmlns:a16="http://schemas.microsoft.com/office/drawing/2014/main" xmlns="" id="{3790A5CD-CA88-49CD-26DC-649E07A276A2}"/>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pic>
        <p:nvPicPr>
          <p:cNvPr id="10" name="Slika 9">
            <a:extLst>
              <a:ext uri="{FF2B5EF4-FFF2-40B4-BE49-F238E27FC236}">
                <a16:creationId xmlns:a16="http://schemas.microsoft.com/office/drawing/2014/main" xmlns="" id="{EE98923A-5961-0812-0656-1DCF7208C6C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8000" y="129336"/>
            <a:ext cx="4537187" cy="812462"/>
          </a:xfrm>
          <a:prstGeom prst="rect">
            <a:avLst/>
          </a:prstGeom>
          <a:noFill/>
          <a:ln>
            <a:noFill/>
          </a:ln>
        </p:spPr>
      </p:pic>
      <p:pic>
        <p:nvPicPr>
          <p:cNvPr id="11" name="Slika 10">
            <a:extLst>
              <a:ext uri="{FF2B5EF4-FFF2-40B4-BE49-F238E27FC236}">
                <a16:creationId xmlns:a16="http://schemas.microsoft.com/office/drawing/2014/main" xmlns="" id="{968CE477-77C9-3DC7-2E68-5D5E749707EA}"/>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86813" y="124216"/>
            <a:ext cx="2069691" cy="822702"/>
          </a:xfrm>
          <a:prstGeom prst="rect">
            <a:avLst/>
          </a:prstGeom>
          <a:noFill/>
          <a:ln>
            <a:noFill/>
          </a:ln>
        </p:spPr>
      </p:pic>
      <p:sp>
        <p:nvSpPr>
          <p:cNvPr id="5" name="Označba mesta datuma 3">
            <a:extLst>
              <a:ext uri="{FF2B5EF4-FFF2-40B4-BE49-F238E27FC236}">
                <a16:creationId xmlns:a16="http://schemas.microsoft.com/office/drawing/2014/main" xmlns="" id="{1EE3CCEC-C494-07FF-BC12-51FAAB75DDCD}"/>
              </a:ext>
            </a:extLst>
          </p:cNvPr>
          <p:cNvSpPr>
            <a:spLocks noGrp="1"/>
          </p:cNvSpPr>
          <p:nvPr>
            <p:ph type="dt" sz="half" idx="10"/>
          </p:nvPr>
        </p:nvSpPr>
        <p:spPr>
          <a:xfrm>
            <a:off x="0" y="6052927"/>
            <a:ext cx="2743200" cy="365125"/>
          </a:xfrm>
          <a:prstGeom prst="rect">
            <a:avLst/>
          </a:prstGeom>
        </p:spPr>
        <p:txBody>
          <a:bodyPr/>
          <a:lstStyle/>
          <a:p>
            <a:fld id="{B9E5B0D8-D93E-4DB8-8223-5D45B4CC4557}" type="datetime1">
              <a:rPr lang="sl-SI" smtClean="0"/>
              <a:t>14. 04. 2026</a:t>
            </a:fld>
            <a:endParaRPr lang="sl-SI"/>
          </a:p>
        </p:txBody>
      </p:sp>
      <p:sp>
        <p:nvSpPr>
          <p:cNvPr id="8" name="Označba mesta noge 4">
            <a:extLst>
              <a:ext uri="{FF2B5EF4-FFF2-40B4-BE49-F238E27FC236}">
                <a16:creationId xmlns:a16="http://schemas.microsoft.com/office/drawing/2014/main" xmlns="" id="{80A54185-227D-DBB5-9812-B774E6DD54E2}"/>
              </a:ext>
            </a:extLst>
          </p:cNvPr>
          <p:cNvSpPr>
            <a:spLocks noGrp="1"/>
          </p:cNvSpPr>
          <p:nvPr>
            <p:ph type="ftr" sz="quarter" idx="11"/>
          </p:nvPr>
        </p:nvSpPr>
        <p:spPr>
          <a:xfrm>
            <a:off x="0" y="6418052"/>
            <a:ext cx="12192000" cy="439947"/>
          </a:xfrm>
          <a:prstGeom prst="rect">
            <a:avLst/>
          </a:prstGeom>
        </p:spPr>
        <p:txBody>
          <a:bodyPr/>
          <a:lstStyle>
            <a:lvl1pPr>
              <a:defRPr sz="800">
                <a:latin typeface="Verdana" panose="020B0604030504040204" pitchFamily="34" charset="0"/>
                <a:ea typeface="Verdana" panose="020B0604030504040204" pitchFamily="34" charset="0"/>
              </a:defRPr>
            </a:lvl1pPr>
          </a:lstStyle>
          <a:p>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9" name="Označba mesta številke diapozitiva 5">
            <a:extLst>
              <a:ext uri="{FF2B5EF4-FFF2-40B4-BE49-F238E27FC236}">
                <a16:creationId xmlns:a16="http://schemas.microsoft.com/office/drawing/2014/main" xmlns="" id="{D2098124-876E-80E8-4F9E-F0AF5BEFAD78}"/>
              </a:ext>
            </a:extLst>
          </p:cNvPr>
          <p:cNvSpPr>
            <a:spLocks noGrp="1"/>
          </p:cNvSpPr>
          <p:nvPr>
            <p:ph type="sldNum" sz="quarter" idx="12"/>
          </p:nvPr>
        </p:nvSpPr>
        <p:spPr>
          <a:xfrm>
            <a:off x="9448800" y="6052927"/>
            <a:ext cx="2743200" cy="365125"/>
          </a:xfrm>
          <a:prstGeom prst="rect">
            <a:avLst/>
          </a:prstGeom>
        </p:spPr>
        <p:txBody>
          <a:bodyPr/>
          <a:lstStyle/>
          <a:p>
            <a:fld id="{CA21E6F3-084A-4A56-885B-2C31337F57E6}" type="slidenum">
              <a:rPr lang="sl-SI" smtClean="0"/>
              <a:t>‹#›</a:t>
            </a:fld>
            <a:endParaRPr lang="sl-SI"/>
          </a:p>
        </p:txBody>
      </p:sp>
    </p:spTree>
    <p:extLst>
      <p:ext uri="{BB962C8B-B14F-4D97-AF65-F5344CB8AC3E}">
        <p14:creationId xmlns:p14="http://schemas.microsoft.com/office/powerpoint/2010/main" val="1968395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8781E1FF-95B9-8665-B637-3F1D7ED85301}"/>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xmlns="" id="{EAE59C22-63B1-0CC9-06A5-675A384997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pic>
        <p:nvPicPr>
          <p:cNvPr id="7" name="Slika 6">
            <a:extLst>
              <a:ext uri="{FF2B5EF4-FFF2-40B4-BE49-F238E27FC236}">
                <a16:creationId xmlns:a16="http://schemas.microsoft.com/office/drawing/2014/main" xmlns="" id="{080B7F0B-0D0C-3424-28AB-180906BF3DA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8000" y="129336"/>
            <a:ext cx="4537187" cy="812462"/>
          </a:xfrm>
          <a:prstGeom prst="rect">
            <a:avLst/>
          </a:prstGeom>
          <a:noFill/>
          <a:ln>
            <a:noFill/>
          </a:ln>
        </p:spPr>
      </p:pic>
      <p:pic>
        <p:nvPicPr>
          <p:cNvPr id="8" name="Slika 7">
            <a:extLst>
              <a:ext uri="{FF2B5EF4-FFF2-40B4-BE49-F238E27FC236}">
                <a16:creationId xmlns:a16="http://schemas.microsoft.com/office/drawing/2014/main" xmlns="" id="{22AFFD71-71B6-EC81-8F71-F59840ED65CC}"/>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86813" y="124216"/>
            <a:ext cx="2069691" cy="822702"/>
          </a:xfrm>
          <a:prstGeom prst="rect">
            <a:avLst/>
          </a:prstGeom>
          <a:noFill/>
          <a:ln>
            <a:noFill/>
          </a:ln>
        </p:spPr>
      </p:pic>
      <p:sp>
        <p:nvSpPr>
          <p:cNvPr id="4" name="Označba mesta datuma 3">
            <a:extLst>
              <a:ext uri="{FF2B5EF4-FFF2-40B4-BE49-F238E27FC236}">
                <a16:creationId xmlns:a16="http://schemas.microsoft.com/office/drawing/2014/main" xmlns="" id="{24C78B1F-FE2D-81C2-8053-3DBFC6AD6443}"/>
              </a:ext>
            </a:extLst>
          </p:cNvPr>
          <p:cNvSpPr>
            <a:spLocks noGrp="1"/>
          </p:cNvSpPr>
          <p:nvPr>
            <p:ph type="dt" sz="half" idx="10"/>
          </p:nvPr>
        </p:nvSpPr>
        <p:spPr>
          <a:xfrm>
            <a:off x="0" y="6052927"/>
            <a:ext cx="2743200" cy="365125"/>
          </a:xfrm>
          <a:prstGeom prst="rect">
            <a:avLst/>
          </a:prstGeom>
        </p:spPr>
        <p:txBody>
          <a:bodyPr/>
          <a:lstStyle/>
          <a:p>
            <a:fld id="{B9E5B0D8-D93E-4DB8-8223-5D45B4CC4557}" type="datetime1">
              <a:rPr lang="sl-SI" smtClean="0"/>
              <a:t>14. 04. 2026</a:t>
            </a:fld>
            <a:endParaRPr lang="sl-SI"/>
          </a:p>
        </p:txBody>
      </p:sp>
      <p:sp>
        <p:nvSpPr>
          <p:cNvPr id="5" name="Označba mesta noge 4">
            <a:extLst>
              <a:ext uri="{FF2B5EF4-FFF2-40B4-BE49-F238E27FC236}">
                <a16:creationId xmlns:a16="http://schemas.microsoft.com/office/drawing/2014/main" xmlns="" id="{10640514-56E4-67F9-94CD-DF07D210D0B2}"/>
              </a:ext>
            </a:extLst>
          </p:cNvPr>
          <p:cNvSpPr>
            <a:spLocks noGrp="1"/>
          </p:cNvSpPr>
          <p:nvPr>
            <p:ph type="ftr" sz="quarter" idx="11"/>
          </p:nvPr>
        </p:nvSpPr>
        <p:spPr>
          <a:xfrm>
            <a:off x="0" y="6418052"/>
            <a:ext cx="12192000" cy="439947"/>
          </a:xfrm>
          <a:prstGeom prst="rect">
            <a:avLst/>
          </a:prstGeom>
        </p:spPr>
        <p:txBody>
          <a:bodyPr/>
          <a:lstStyle>
            <a:lvl1pPr>
              <a:defRPr sz="800">
                <a:latin typeface="Verdana" panose="020B0604030504040204" pitchFamily="34" charset="0"/>
                <a:ea typeface="Verdana" panose="020B0604030504040204" pitchFamily="34" charset="0"/>
              </a:defRPr>
            </a:lvl1pPr>
          </a:lstStyle>
          <a:p>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6" name="Označba mesta številke diapozitiva 5">
            <a:extLst>
              <a:ext uri="{FF2B5EF4-FFF2-40B4-BE49-F238E27FC236}">
                <a16:creationId xmlns:a16="http://schemas.microsoft.com/office/drawing/2014/main" xmlns="" id="{BE2B0E94-18F7-3012-FCCA-DAF7E1CE7321}"/>
              </a:ext>
            </a:extLst>
          </p:cNvPr>
          <p:cNvSpPr>
            <a:spLocks noGrp="1"/>
          </p:cNvSpPr>
          <p:nvPr>
            <p:ph type="sldNum" sz="quarter" idx="12"/>
          </p:nvPr>
        </p:nvSpPr>
        <p:spPr>
          <a:xfrm>
            <a:off x="9448800" y="6052927"/>
            <a:ext cx="2743200" cy="365125"/>
          </a:xfrm>
          <a:prstGeom prst="rect">
            <a:avLst/>
          </a:prstGeom>
        </p:spPr>
        <p:txBody>
          <a:bodyPr/>
          <a:lstStyle/>
          <a:p>
            <a:fld id="{CA21E6F3-084A-4A56-885B-2C31337F57E6}" type="slidenum">
              <a:rPr lang="sl-SI" smtClean="0"/>
              <a:t>‹#›</a:t>
            </a:fld>
            <a:endParaRPr lang="sl-SI"/>
          </a:p>
        </p:txBody>
      </p:sp>
    </p:spTree>
    <p:extLst>
      <p:ext uri="{BB962C8B-B14F-4D97-AF65-F5344CB8AC3E}">
        <p14:creationId xmlns:p14="http://schemas.microsoft.com/office/powerpoint/2010/main" val="1588432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21A58738-1AD2-EF1A-5A7E-78E47B6C28EA}"/>
              </a:ext>
            </a:extLst>
          </p:cNvPr>
          <p:cNvSpPr>
            <a:spLocks noGrp="1"/>
          </p:cNvSpPr>
          <p:nvPr>
            <p:ph type="title"/>
          </p:nvPr>
        </p:nvSpPr>
        <p:spPr>
          <a:xfrm>
            <a:off x="838200" y="941798"/>
            <a:ext cx="10515600" cy="748890"/>
          </a:xfrm>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xmlns="" id="{F6BE91DD-1261-C31D-2A1D-D74524655F0E}"/>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xmlns="" id="{98197075-2F62-7379-B5D1-E45491852728}"/>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pic>
        <p:nvPicPr>
          <p:cNvPr id="8" name="Slika 7">
            <a:extLst>
              <a:ext uri="{FF2B5EF4-FFF2-40B4-BE49-F238E27FC236}">
                <a16:creationId xmlns:a16="http://schemas.microsoft.com/office/drawing/2014/main" xmlns="" id="{357FBC9C-1A12-5849-F284-C2D11CF478D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8000" y="129336"/>
            <a:ext cx="4537187" cy="812462"/>
          </a:xfrm>
          <a:prstGeom prst="rect">
            <a:avLst/>
          </a:prstGeom>
          <a:noFill/>
          <a:ln>
            <a:noFill/>
          </a:ln>
        </p:spPr>
      </p:pic>
      <p:pic>
        <p:nvPicPr>
          <p:cNvPr id="9" name="Slika 8">
            <a:extLst>
              <a:ext uri="{FF2B5EF4-FFF2-40B4-BE49-F238E27FC236}">
                <a16:creationId xmlns:a16="http://schemas.microsoft.com/office/drawing/2014/main" xmlns="" id="{146C620A-14AD-C312-2F8E-488996EEF0B3}"/>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0554" y="144182"/>
            <a:ext cx="2069691" cy="822702"/>
          </a:xfrm>
          <a:prstGeom prst="rect">
            <a:avLst/>
          </a:prstGeom>
          <a:noFill/>
          <a:ln>
            <a:noFill/>
          </a:ln>
        </p:spPr>
      </p:pic>
      <p:sp>
        <p:nvSpPr>
          <p:cNvPr id="5" name="Označba mesta datuma 3">
            <a:extLst>
              <a:ext uri="{FF2B5EF4-FFF2-40B4-BE49-F238E27FC236}">
                <a16:creationId xmlns:a16="http://schemas.microsoft.com/office/drawing/2014/main" xmlns="" id="{EC413D68-5672-BD88-BEF3-6F6A3B9E14DE}"/>
              </a:ext>
            </a:extLst>
          </p:cNvPr>
          <p:cNvSpPr>
            <a:spLocks noGrp="1"/>
          </p:cNvSpPr>
          <p:nvPr>
            <p:ph type="dt" sz="half" idx="10"/>
          </p:nvPr>
        </p:nvSpPr>
        <p:spPr>
          <a:xfrm>
            <a:off x="0" y="6052927"/>
            <a:ext cx="2743200" cy="365125"/>
          </a:xfrm>
          <a:prstGeom prst="rect">
            <a:avLst/>
          </a:prstGeom>
        </p:spPr>
        <p:txBody>
          <a:bodyPr/>
          <a:lstStyle/>
          <a:p>
            <a:fld id="{B9E5B0D8-D93E-4DB8-8223-5D45B4CC4557}" type="datetime1">
              <a:rPr lang="sl-SI" smtClean="0"/>
              <a:t>14. 04. 2026</a:t>
            </a:fld>
            <a:endParaRPr lang="sl-SI"/>
          </a:p>
        </p:txBody>
      </p:sp>
      <p:sp>
        <p:nvSpPr>
          <p:cNvPr id="6" name="Označba mesta noge 4">
            <a:extLst>
              <a:ext uri="{FF2B5EF4-FFF2-40B4-BE49-F238E27FC236}">
                <a16:creationId xmlns:a16="http://schemas.microsoft.com/office/drawing/2014/main" xmlns="" id="{D69DBAAF-6C0A-7E57-5078-0EEE0615736C}"/>
              </a:ext>
            </a:extLst>
          </p:cNvPr>
          <p:cNvSpPr>
            <a:spLocks noGrp="1"/>
          </p:cNvSpPr>
          <p:nvPr>
            <p:ph type="ftr" sz="quarter" idx="11"/>
          </p:nvPr>
        </p:nvSpPr>
        <p:spPr>
          <a:xfrm>
            <a:off x="0" y="6418052"/>
            <a:ext cx="12192000" cy="439947"/>
          </a:xfrm>
          <a:prstGeom prst="rect">
            <a:avLst/>
          </a:prstGeom>
        </p:spPr>
        <p:txBody>
          <a:bodyPr/>
          <a:lstStyle>
            <a:lvl1pPr>
              <a:defRPr sz="800">
                <a:latin typeface="Verdana" panose="020B0604030504040204" pitchFamily="34" charset="0"/>
                <a:ea typeface="Verdana" panose="020B0604030504040204" pitchFamily="34" charset="0"/>
              </a:defRPr>
            </a:lvl1pPr>
          </a:lstStyle>
          <a:p>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7" name="Označba mesta številke diapozitiva 5">
            <a:extLst>
              <a:ext uri="{FF2B5EF4-FFF2-40B4-BE49-F238E27FC236}">
                <a16:creationId xmlns:a16="http://schemas.microsoft.com/office/drawing/2014/main" xmlns="" id="{87058A0A-659F-EDB8-4960-DB89D5DA98EC}"/>
              </a:ext>
            </a:extLst>
          </p:cNvPr>
          <p:cNvSpPr>
            <a:spLocks noGrp="1"/>
          </p:cNvSpPr>
          <p:nvPr>
            <p:ph type="sldNum" sz="quarter" idx="12"/>
          </p:nvPr>
        </p:nvSpPr>
        <p:spPr>
          <a:xfrm>
            <a:off x="9448800" y="6052927"/>
            <a:ext cx="2743200" cy="365125"/>
          </a:xfrm>
          <a:prstGeom prst="rect">
            <a:avLst/>
          </a:prstGeom>
        </p:spPr>
        <p:txBody>
          <a:bodyPr/>
          <a:lstStyle/>
          <a:p>
            <a:fld id="{CA21E6F3-084A-4A56-885B-2C31337F57E6}" type="slidenum">
              <a:rPr lang="sl-SI" smtClean="0"/>
              <a:t>‹#›</a:t>
            </a:fld>
            <a:endParaRPr lang="sl-SI"/>
          </a:p>
        </p:txBody>
      </p:sp>
    </p:spTree>
    <p:extLst>
      <p:ext uri="{BB962C8B-B14F-4D97-AF65-F5344CB8AC3E}">
        <p14:creationId xmlns:p14="http://schemas.microsoft.com/office/powerpoint/2010/main" val="2682386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1DA491CE-3F84-8050-8FB3-B2A6C818EBAB}"/>
              </a:ext>
            </a:extLst>
          </p:cNvPr>
          <p:cNvSpPr>
            <a:spLocks noGrp="1"/>
          </p:cNvSpPr>
          <p:nvPr>
            <p:ph type="title"/>
          </p:nvPr>
        </p:nvSpPr>
        <p:spPr>
          <a:xfrm>
            <a:off x="839788" y="941798"/>
            <a:ext cx="10515600" cy="748890"/>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xmlns="" id="{8667CEB6-4BC2-4A04-DFD3-63361463AE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xmlns="" id="{C5F70FCE-BA57-4F3C-A0BD-C019656CC580}"/>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xmlns="" id="{ED0ED983-A7A8-C979-312E-465D55D643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xmlns="" id="{75571636-61C6-8138-3A44-AE44DAE302C5}"/>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pic>
        <p:nvPicPr>
          <p:cNvPr id="10" name="Slika 9">
            <a:extLst>
              <a:ext uri="{FF2B5EF4-FFF2-40B4-BE49-F238E27FC236}">
                <a16:creationId xmlns:a16="http://schemas.microsoft.com/office/drawing/2014/main" xmlns="" id="{9717F513-9DE4-1706-C42D-2AB34F6AFBA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8000" y="129336"/>
            <a:ext cx="4537187" cy="812462"/>
          </a:xfrm>
          <a:prstGeom prst="rect">
            <a:avLst/>
          </a:prstGeom>
          <a:noFill/>
          <a:ln>
            <a:noFill/>
          </a:ln>
        </p:spPr>
      </p:pic>
      <p:pic>
        <p:nvPicPr>
          <p:cNvPr id="11" name="Slika 10">
            <a:extLst>
              <a:ext uri="{FF2B5EF4-FFF2-40B4-BE49-F238E27FC236}">
                <a16:creationId xmlns:a16="http://schemas.microsoft.com/office/drawing/2014/main" xmlns="" id="{4BC6D867-47A2-07D8-4250-1DDB87545410}"/>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86813" y="123254"/>
            <a:ext cx="2069691" cy="822702"/>
          </a:xfrm>
          <a:prstGeom prst="rect">
            <a:avLst/>
          </a:prstGeom>
          <a:noFill/>
          <a:ln>
            <a:noFill/>
          </a:ln>
        </p:spPr>
      </p:pic>
      <p:sp>
        <p:nvSpPr>
          <p:cNvPr id="7" name="Označba mesta datuma 3">
            <a:extLst>
              <a:ext uri="{FF2B5EF4-FFF2-40B4-BE49-F238E27FC236}">
                <a16:creationId xmlns:a16="http://schemas.microsoft.com/office/drawing/2014/main" xmlns="" id="{E1E01DE9-E12A-EFAB-5217-AFD6C90A77DF}"/>
              </a:ext>
            </a:extLst>
          </p:cNvPr>
          <p:cNvSpPr>
            <a:spLocks noGrp="1"/>
          </p:cNvSpPr>
          <p:nvPr>
            <p:ph type="dt" sz="half" idx="10"/>
          </p:nvPr>
        </p:nvSpPr>
        <p:spPr>
          <a:xfrm>
            <a:off x="0" y="6052927"/>
            <a:ext cx="2743200" cy="365125"/>
          </a:xfrm>
          <a:prstGeom prst="rect">
            <a:avLst/>
          </a:prstGeom>
        </p:spPr>
        <p:txBody>
          <a:bodyPr/>
          <a:lstStyle/>
          <a:p>
            <a:fld id="{B9E5B0D8-D93E-4DB8-8223-5D45B4CC4557}" type="datetime1">
              <a:rPr lang="sl-SI" smtClean="0"/>
              <a:t>14. 04. 2026</a:t>
            </a:fld>
            <a:endParaRPr lang="sl-SI"/>
          </a:p>
        </p:txBody>
      </p:sp>
      <p:sp>
        <p:nvSpPr>
          <p:cNvPr id="8" name="Označba mesta noge 4">
            <a:extLst>
              <a:ext uri="{FF2B5EF4-FFF2-40B4-BE49-F238E27FC236}">
                <a16:creationId xmlns:a16="http://schemas.microsoft.com/office/drawing/2014/main" xmlns="" id="{6ED4EABE-B1A7-45C3-8FAF-7132DFCA8DC5}"/>
              </a:ext>
            </a:extLst>
          </p:cNvPr>
          <p:cNvSpPr>
            <a:spLocks noGrp="1"/>
          </p:cNvSpPr>
          <p:nvPr>
            <p:ph type="ftr" sz="quarter" idx="11"/>
          </p:nvPr>
        </p:nvSpPr>
        <p:spPr>
          <a:xfrm>
            <a:off x="0" y="6418052"/>
            <a:ext cx="12192000" cy="439947"/>
          </a:xfrm>
          <a:prstGeom prst="rect">
            <a:avLst/>
          </a:prstGeom>
        </p:spPr>
        <p:txBody>
          <a:bodyPr/>
          <a:lstStyle>
            <a:lvl1pPr>
              <a:defRPr sz="800">
                <a:latin typeface="Verdana" panose="020B0604030504040204" pitchFamily="34" charset="0"/>
                <a:ea typeface="Verdana" panose="020B0604030504040204" pitchFamily="34" charset="0"/>
              </a:defRPr>
            </a:lvl1pPr>
          </a:lstStyle>
          <a:p>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9" name="Označba mesta številke diapozitiva 5">
            <a:extLst>
              <a:ext uri="{FF2B5EF4-FFF2-40B4-BE49-F238E27FC236}">
                <a16:creationId xmlns:a16="http://schemas.microsoft.com/office/drawing/2014/main" xmlns="" id="{43493706-A106-D7CB-9880-4C92960EB8C8}"/>
              </a:ext>
            </a:extLst>
          </p:cNvPr>
          <p:cNvSpPr>
            <a:spLocks noGrp="1"/>
          </p:cNvSpPr>
          <p:nvPr>
            <p:ph type="sldNum" sz="quarter" idx="12"/>
          </p:nvPr>
        </p:nvSpPr>
        <p:spPr>
          <a:xfrm>
            <a:off x="9448800" y="6052927"/>
            <a:ext cx="2743200" cy="365125"/>
          </a:xfrm>
          <a:prstGeom prst="rect">
            <a:avLst/>
          </a:prstGeom>
        </p:spPr>
        <p:txBody>
          <a:bodyPr/>
          <a:lstStyle/>
          <a:p>
            <a:fld id="{CA21E6F3-084A-4A56-885B-2C31337F57E6}" type="slidenum">
              <a:rPr lang="sl-SI" smtClean="0"/>
              <a:t>‹#›</a:t>
            </a:fld>
            <a:endParaRPr lang="sl-SI"/>
          </a:p>
        </p:txBody>
      </p:sp>
    </p:spTree>
    <p:extLst>
      <p:ext uri="{BB962C8B-B14F-4D97-AF65-F5344CB8AC3E}">
        <p14:creationId xmlns:p14="http://schemas.microsoft.com/office/powerpoint/2010/main" val="2624478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D0BFAD19-D702-7FB0-25BB-ACB5DA235DA0}"/>
              </a:ext>
            </a:extLst>
          </p:cNvPr>
          <p:cNvSpPr>
            <a:spLocks noGrp="1"/>
          </p:cNvSpPr>
          <p:nvPr>
            <p:ph type="title"/>
          </p:nvPr>
        </p:nvSpPr>
        <p:spPr/>
        <p:txBody>
          <a:bodyPr/>
          <a:lstStyle/>
          <a:p>
            <a:r>
              <a:rPr lang="sl-SI"/>
              <a:t>Kliknite, če želite urediti slog naslova matrice</a:t>
            </a:r>
          </a:p>
        </p:txBody>
      </p:sp>
      <p:pic>
        <p:nvPicPr>
          <p:cNvPr id="6" name="Slika 5">
            <a:extLst>
              <a:ext uri="{FF2B5EF4-FFF2-40B4-BE49-F238E27FC236}">
                <a16:creationId xmlns:a16="http://schemas.microsoft.com/office/drawing/2014/main" xmlns="" id="{ADC17C69-065C-0F1D-255D-57FB843CBD1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8000" y="129336"/>
            <a:ext cx="4537187" cy="812462"/>
          </a:xfrm>
          <a:prstGeom prst="rect">
            <a:avLst/>
          </a:prstGeom>
          <a:noFill/>
          <a:ln>
            <a:noFill/>
          </a:ln>
        </p:spPr>
      </p:pic>
      <p:pic>
        <p:nvPicPr>
          <p:cNvPr id="7" name="Slika 6">
            <a:extLst>
              <a:ext uri="{FF2B5EF4-FFF2-40B4-BE49-F238E27FC236}">
                <a16:creationId xmlns:a16="http://schemas.microsoft.com/office/drawing/2014/main" xmlns="" id="{AD8D5400-72DE-275E-E020-1BDF81925F85}"/>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0554" y="144182"/>
            <a:ext cx="2069691" cy="822702"/>
          </a:xfrm>
          <a:prstGeom prst="rect">
            <a:avLst/>
          </a:prstGeom>
          <a:noFill/>
          <a:ln>
            <a:noFill/>
          </a:ln>
        </p:spPr>
      </p:pic>
      <p:sp>
        <p:nvSpPr>
          <p:cNvPr id="3" name="Označba mesta datuma 3">
            <a:extLst>
              <a:ext uri="{FF2B5EF4-FFF2-40B4-BE49-F238E27FC236}">
                <a16:creationId xmlns:a16="http://schemas.microsoft.com/office/drawing/2014/main" xmlns="" id="{5091B062-1678-ACF1-1582-D0D957CF3F22}"/>
              </a:ext>
            </a:extLst>
          </p:cNvPr>
          <p:cNvSpPr>
            <a:spLocks noGrp="1"/>
          </p:cNvSpPr>
          <p:nvPr>
            <p:ph type="dt" sz="half" idx="10"/>
          </p:nvPr>
        </p:nvSpPr>
        <p:spPr>
          <a:xfrm>
            <a:off x="0" y="6052927"/>
            <a:ext cx="2743200" cy="365125"/>
          </a:xfrm>
          <a:prstGeom prst="rect">
            <a:avLst/>
          </a:prstGeom>
        </p:spPr>
        <p:txBody>
          <a:bodyPr/>
          <a:lstStyle/>
          <a:p>
            <a:fld id="{B9E5B0D8-D93E-4DB8-8223-5D45B4CC4557}" type="datetime1">
              <a:rPr lang="sl-SI" smtClean="0"/>
              <a:t>14. 04. 2026</a:t>
            </a:fld>
            <a:endParaRPr lang="sl-SI"/>
          </a:p>
        </p:txBody>
      </p:sp>
      <p:sp>
        <p:nvSpPr>
          <p:cNvPr id="4" name="Označba mesta noge 4">
            <a:extLst>
              <a:ext uri="{FF2B5EF4-FFF2-40B4-BE49-F238E27FC236}">
                <a16:creationId xmlns:a16="http://schemas.microsoft.com/office/drawing/2014/main" xmlns="" id="{9AEDDF2C-A706-9B52-FEA3-3DAB5FFCD137}"/>
              </a:ext>
            </a:extLst>
          </p:cNvPr>
          <p:cNvSpPr>
            <a:spLocks noGrp="1"/>
          </p:cNvSpPr>
          <p:nvPr>
            <p:ph type="ftr" sz="quarter" idx="11"/>
          </p:nvPr>
        </p:nvSpPr>
        <p:spPr>
          <a:xfrm>
            <a:off x="0" y="6418052"/>
            <a:ext cx="12192000" cy="439947"/>
          </a:xfrm>
          <a:prstGeom prst="rect">
            <a:avLst/>
          </a:prstGeom>
        </p:spPr>
        <p:txBody>
          <a:bodyPr/>
          <a:lstStyle>
            <a:lvl1pPr>
              <a:defRPr sz="800">
                <a:latin typeface="Verdana" panose="020B0604030504040204" pitchFamily="34" charset="0"/>
                <a:ea typeface="Verdana" panose="020B0604030504040204" pitchFamily="34" charset="0"/>
              </a:defRPr>
            </a:lvl1pPr>
          </a:lstStyle>
          <a:p>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5" name="Označba mesta številke diapozitiva 5">
            <a:extLst>
              <a:ext uri="{FF2B5EF4-FFF2-40B4-BE49-F238E27FC236}">
                <a16:creationId xmlns:a16="http://schemas.microsoft.com/office/drawing/2014/main" xmlns="" id="{1433C777-4D50-75A6-3E1F-60E341F2B611}"/>
              </a:ext>
            </a:extLst>
          </p:cNvPr>
          <p:cNvSpPr>
            <a:spLocks noGrp="1"/>
          </p:cNvSpPr>
          <p:nvPr>
            <p:ph type="sldNum" sz="quarter" idx="12"/>
          </p:nvPr>
        </p:nvSpPr>
        <p:spPr>
          <a:xfrm>
            <a:off x="9448800" y="6052927"/>
            <a:ext cx="2743200" cy="365125"/>
          </a:xfrm>
          <a:prstGeom prst="rect">
            <a:avLst/>
          </a:prstGeom>
        </p:spPr>
        <p:txBody>
          <a:bodyPr/>
          <a:lstStyle/>
          <a:p>
            <a:fld id="{CA21E6F3-084A-4A56-885B-2C31337F57E6}" type="slidenum">
              <a:rPr lang="sl-SI" smtClean="0"/>
              <a:t>‹#›</a:t>
            </a:fld>
            <a:endParaRPr lang="sl-SI"/>
          </a:p>
        </p:txBody>
      </p:sp>
    </p:spTree>
    <p:extLst>
      <p:ext uri="{BB962C8B-B14F-4D97-AF65-F5344CB8AC3E}">
        <p14:creationId xmlns:p14="http://schemas.microsoft.com/office/powerpoint/2010/main" val="2780716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xmlns="" id="{0E4B2F9D-8C58-A97D-0134-CFBFAC2E2DE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8000" y="129336"/>
            <a:ext cx="4537187" cy="812462"/>
          </a:xfrm>
          <a:prstGeom prst="rect">
            <a:avLst/>
          </a:prstGeom>
          <a:noFill/>
          <a:ln>
            <a:noFill/>
          </a:ln>
        </p:spPr>
      </p:pic>
      <p:pic>
        <p:nvPicPr>
          <p:cNvPr id="6" name="Slika 5">
            <a:extLst>
              <a:ext uri="{FF2B5EF4-FFF2-40B4-BE49-F238E27FC236}">
                <a16:creationId xmlns:a16="http://schemas.microsoft.com/office/drawing/2014/main" xmlns="" id="{6D5E3C8F-F9C8-F43F-EEF3-536B68322ECA}"/>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0554" y="144182"/>
            <a:ext cx="2069691" cy="822702"/>
          </a:xfrm>
          <a:prstGeom prst="rect">
            <a:avLst/>
          </a:prstGeom>
          <a:noFill/>
          <a:ln>
            <a:noFill/>
          </a:ln>
        </p:spPr>
      </p:pic>
      <p:sp>
        <p:nvSpPr>
          <p:cNvPr id="2" name="Označba mesta datuma 3">
            <a:extLst>
              <a:ext uri="{FF2B5EF4-FFF2-40B4-BE49-F238E27FC236}">
                <a16:creationId xmlns:a16="http://schemas.microsoft.com/office/drawing/2014/main" xmlns="" id="{F16DBC3A-70AF-A69B-3E24-B10053925BF3}"/>
              </a:ext>
            </a:extLst>
          </p:cNvPr>
          <p:cNvSpPr>
            <a:spLocks noGrp="1"/>
          </p:cNvSpPr>
          <p:nvPr>
            <p:ph type="dt" sz="half" idx="10"/>
          </p:nvPr>
        </p:nvSpPr>
        <p:spPr>
          <a:xfrm>
            <a:off x="0" y="6052927"/>
            <a:ext cx="2743200" cy="365125"/>
          </a:xfrm>
          <a:prstGeom prst="rect">
            <a:avLst/>
          </a:prstGeom>
        </p:spPr>
        <p:txBody>
          <a:bodyPr/>
          <a:lstStyle/>
          <a:p>
            <a:fld id="{B9E5B0D8-D93E-4DB8-8223-5D45B4CC4557}" type="datetime1">
              <a:rPr lang="sl-SI" smtClean="0"/>
              <a:t>14. 04. 2026</a:t>
            </a:fld>
            <a:endParaRPr lang="sl-SI"/>
          </a:p>
        </p:txBody>
      </p:sp>
      <p:sp>
        <p:nvSpPr>
          <p:cNvPr id="3" name="Označba mesta noge 4">
            <a:extLst>
              <a:ext uri="{FF2B5EF4-FFF2-40B4-BE49-F238E27FC236}">
                <a16:creationId xmlns:a16="http://schemas.microsoft.com/office/drawing/2014/main" xmlns="" id="{7A1CB821-F719-BFF3-3971-31846D2FE783}"/>
              </a:ext>
            </a:extLst>
          </p:cNvPr>
          <p:cNvSpPr>
            <a:spLocks noGrp="1"/>
          </p:cNvSpPr>
          <p:nvPr>
            <p:ph type="ftr" sz="quarter" idx="11"/>
          </p:nvPr>
        </p:nvSpPr>
        <p:spPr>
          <a:xfrm>
            <a:off x="0" y="6418052"/>
            <a:ext cx="12192000" cy="439947"/>
          </a:xfrm>
          <a:prstGeom prst="rect">
            <a:avLst/>
          </a:prstGeom>
        </p:spPr>
        <p:txBody>
          <a:bodyPr/>
          <a:lstStyle>
            <a:lvl1pPr>
              <a:defRPr sz="800">
                <a:latin typeface="Verdana" panose="020B0604030504040204" pitchFamily="34" charset="0"/>
                <a:ea typeface="Verdana" panose="020B0604030504040204" pitchFamily="34" charset="0"/>
              </a:defRPr>
            </a:lvl1pPr>
          </a:lstStyle>
          <a:p>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4" name="Označba mesta številke diapozitiva 5">
            <a:extLst>
              <a:ext uri="{FF2B5EF4-FFF2-40B4-BE49-F238E27FC236}">
                <a16:creationId xmlns:a16="http://schemas.microsoft.com/office/drawing/2014/main" xmlns="" id="{118B038C-2276-0650-FB7D-5C4EB06706C2}"/>
              </a:ext>
            </a:extLst>
          </p:cNvPr>
          <p:cNvSpPr>
            <a:spLocks noGrp="1"/>
          </p:cNvSpPr>
          <p:nvPr>
            <p:ph type="sldNum" sz="quarter" idx="12"/>
          </p:nvPr>
        </p:nvSpPr>
        <p:spPr>
          <a:xfrm>
            <a:off x="9448800" y="6052927"/>
            <a:ext cx="2743200" cy="365125"/>
          </a:xfrm>
          <a:prstGeom prst="rect">
            <a:avLst/>
          </a:prstGeom>
        </p:spPr>
        <p:txBody>
          <a:bodyPr/>
          <a:lstStyle/>
          <a:p>
            <a:fld id="{CA21E6F3-084A-4A56-885B-2C31337F57E6}" type="slidenum">
              <a:rPr lang="sl-SI" smtClean="0"/>
              <a:t>‹#›</a:t>
            </a:fld>
            <a:endParaRPr lang="sl-SI"/>
          </a:p>
        </p:txBody>
      </p:sp>
    </p:spTree>
    <p:extLst>
      <p:ext uri="{BB962C8B-B14F-4D97-AF65-F5344CB8AC3E}">
        <p14:creationId xmlns:p14="http://schemas.microsoft.com/office/powerpoint/2010/main" val="3239018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CB5D6BD9-339E-F21F-C99E-82C17C7D8745}"/>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xmlns="" id="{51AA12B6-5B22-0653-3612-ACA75028BA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xmlns="" id="{6A46D849-AC00-CED6-AB06-BDAABF80E7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pic>
        <p:nvPicPr>
          <p:cNvPr id="8" name="Slika 7">
            <a:extLst>
              <a:ext uri="{FF2B5EF4-FFF2-40B4-BE49-F238E27FC236}">
                <a16:creationId xmlns:a16="http://schemas.microsoft.com/office/drawing/2014/main" xmlns="" id="{9BC553B2-90D0-691E-3F41-F2BFC35D962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8000" y="129336"/>
            <a:ext cx="4537187" cy="812462"/>
          </a:xfrm>
          <a:prstGeom prst="rect">
            <a:avLst/>
          </a:prstGeom>
          <a:noFill/>
          <a:ln>
            <a:noFill/>
          </a:ln>
        </p:spPr>
      </p:pic>
      <p:pic>
        <p:nvPicPr>
          <p:cNvPr id="9" name="Slika 8">
            <a:extLst>
              <a:ext uri="{FF2B5EF4-FFF2-40B4-BE49-F238E27FC236}">
                <a16:creationId xmlns:a16="http://schemas.microsoft.com/office/drawing/2014/main" xmlns="" id="{EB913CE2-4916-A05D-D4C6-8E43AB35196F}"/>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0554" y="144182"/>
            <a:ext cx="2069691" cy="822702"/>
          </a:xfrm>
          <a:prstGeom prst="rect">
            <a:avLst/>
          </a:prstGeom>
          <a:noFill/>
          <a:ln>
            <a:noFill/>
          </a:ln>
        </p:spPr>
      </p:pic>
      <p:sp>
        <p:nvSpPr>
          <p:cNvPr id="5" name="Označba mesta datuma 3">
            <a:extLst>
              <a:ext uri="{FF2B5EF4-FFF2-40B4-BE49-F238E27FC236}">
                <a16:creationId xmlns:a16="http://schemas.microsoft.com/office/drawing/2014/main" xmlns="" id="{F70922C1-E9F7-EB15-AE59-495F5F1D08BB}"/>
              </a:ext>
            </a:extLst>
          </p:cNvPr>
          <p:cNvSpPr>
            <a:spLocks noGrp="1"/>
          </p:cNvSpPr>
          <p:nvPr>
            <p:ph type="dt" sz="half" idx="10"/>
          </p:nvPr>
        </p:nvSpPr>
        <p:spPr>
          <a:xfrm>
            <a:off x="0" y="6052927"/>
            <a:ext cx="2743200" cy="365125"/>
          </a:xfrm>
          <a:prstGeom prst="rect">
            <a:avLst/>
          </a:prstGeom>
        </p:spPr>
        <p:txBody>
          <a:bodyPr/>
          <a:lstStyle/>
          <a:p>
            <a:fld id="{B9E5B0D8-D93E-4DB8-8223-5D45B4CC4557}" type="datetime1">
              <a:rPr lang="sl-SI" smtClean="0"/>
              <a:t>14. 04. 2026</a:t>
            </a:fld>
            <a:endParaRPr lang="sl-SI"/>
          </a:p>
        </p:txBody>
      </p:sp>
      <p:sp>
        <p:nvSpPr>
          <p:cNvPr id="6" name="Označba mesta noge 4">
            <a:extLst>
              <a:ext uri="{FF2B5EF4-FFF2-40B4-BE49-F238E27FC236}">
                <a16:creationId xmlns:a16="http://schemas.microsoft.com/office/drawing/2014/main" xmlns="" id="{8F4CF47B-254C-7D89-7CDE-BFF488B8ADF0}"/>
              </a:ext>
            </a:extLst>
          </p:cNvPr>
          <p:cNvSpPr>
            <a:spLocks noGrp="1"/>
          </p:cNvSpPr>
          <p:nvPr>
            <p:ph type="ftr" sz="quarter" idx="11"/>
          </p:nvPr>
        </p:nvSpPr>
        <p:spPr>
          <a:xfrm>
            <a:off x="0" y="6418052"/>
            <a:ext cx="12192000" cy="439947"/>
          </a:xfrm>
          <a:prstGeom prst="rect">
            <a:avLst/>
          </a:prstGeom>
        </p:spPr>
        <p:txBody>
          <a:bodyPr/>
          <a:lstStyle>
            <a:lvl1pPr>
              <a:defRPr sz="800">
                <a:latin typeface="Verdana" panose="020B0604030504040204" pitchFamily="34" charset="0"/>
                <a:ea typeface="Verdana" panose="020B0604030504040204" pitchFamily="34" charset="0"/>
              </a:defRPr>
            </a:lvl1pPr>
          </a:lstStyle>
          <a:p>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7" name="Označba mesta številke diapozitiva 5">
            <a:extLst>
              <a:ext uri="{FF2B5EF4-FFF2-40B4-BE49-F238E27FC236}">
                <a16:creationId xmlns:a16="http://schemas.microsoft.com/office/drawing/2014/main" xmlns="" id="{07E51905-9C9E-4DAF-8A33-27723223FB9E}"/>
              </a:ext>
            </a:extLst>
          </p:cNvPr>
          <p:cNvSpPr>
            <a:spLocks noGrp="1"/>
          </p:cNvSpPr>
          <p:nvPr>
            <p:ph type="sldNum" sz="quarter" idx="12"/>
          </p:nvPr>
        </p:nvSpPr>
        <p:spPr>
          <a:xfrm>
            <a:off x="9448800" y="6052927"/>
            <a:ext cx="2743200" cy="365125"/>
          </a:xfrm>
          <a:prstGeom prst="rect">
            <a:avLst/>
          </a:prstGeom>
        </p:spPr>
        <p:txBody>
          <a:bodyPr/>
          <a:lstStyle/>
          <a:p>
            <a:fld id="{CA21E6F3-084A-4A56-885B-2C31337F57E6}" type="slidenum">
              <a:rPr lang="sl-SI" smtClean="0"/>
              <a:t>‹#›</a:t>
            </a:fld>
            <a:endParaRPr lang="sl-SI"/>
          </a:p>
        </p:txBody>
      </p:sp>
    </p:spTree>
    <p:extLst>
      <p:ext uri="{BB962C8B-B14F-4D97-AF65-F5344CB8AC3E}">
        <p14:creationId xmlns:p14="http://schemas.microsoft.com/office/powerpoint/2010/main" val="2449881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FACF0576-DFFF-0021-C2CF-A6C9FC22426E}"/>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xmlns="" id="{A713F77D-4B2D-8E16-65B9-C183ADCD12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xmlns="" id="{C3CC9174-3236-5E44-C67A-B8144B4201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pic>
        <p:nvPicPr>
          <p:cNvPr id="8" name="Slika 7">
            <a:extLst>
              <a:ext uri="{FF2B5EF4-FFF2-40B4-BE49-F238E27FC236}">
                <a16:creationId xmlns:a16="http://schemas.microsoft.com/office/drawing/2014/main" xmlns="" id="{CFD5B5A5-9570-64AE-105E-2AB65D800BA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8000" y="129336"/>
            <a:ext cx="4537187" cy="812462"/>
          </a:xfrm>
          <a:prstGeom prst="rect">
            <a:avLst/>
          </a:prstGeom>
          <a:noFill/>
          <a:ln>
            <a:noFill/>
          </a:ln>
        </p:spPr>
      </p:pic>
      <p:pic>
        <p:nvPicPr>
          <p:cNvPr id="9" name="Slika 8">
            <a:extLst>
              <a:ext uri="{FF2B5EF4-FFF2-40B4-BE49-F238E27FC236}">
                <a16:creationId xmlns:a16="http://schemas.microsoft.com/office/drawing/2014/main" xmlns="" id="{CAC8B88C-A189-CDED-157D-D20D5BAD3464}"/>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0554" y="144182"/>
            <a:ext cx="2069691" cy="822702"/>
          </a:xfrm>
          <a:prstGeom prst="rect">
            <a:avLst/>
          </a:prstGeom>
          <a:noFill/>
          <a:ln>
            <a:noFill/>
          </a:ln>
        </p:spPr>
      </p:pic>
      <p:sp>
        <p:nvSpPr>
          <p:cNvPr id="5" name="Označba mesta datuma 3">
            <a:extLst>
              <a:ext uri="{FF2B5EF4-FFF2-40B4-BE49-F238E27FC236}">
                <a16:creationId xmlns:a16="http://schemas.microsoft.com/office/drawing/2014/main" xmlns="" id="{19BC0C72-57F6-8DF2-8EC4-216A44CC7D71}"/>
              </a:ext>
            </a:extLst>
          </p:cNvPr>
          <p:cNvSpPr>
            <a:spLocks noGrp="1"/>
          </p:cNvSpPr>
          <p:nvPr>
            <p:ph type="dt" sz="half" idx="10"/>
          </p:nvPr>
        </p:nvSpPr>
        <p:spPr>
          <a:xfrm>
            <a:off x="0" y="6052927"/>
            <a:ext cx="2743200" cy="365125"/>
          </a:xfrm>
          <a:prstGeom prst="rect">
            <a:avLst/>
          </a:prstGeom>
        </p:spPr>
        <p:txBody>
          <a:bodyPr/>
          <a:lstStyle/>
          <a:p>
            <a:fld id="{B9E5B0D8-D93E-4DB8-8223-5D45B4CC4557}" type="datetime1">
              <a:rPr lang="sl-SI" smtClean="0"/>
              <a:t>14. 04. 2026</a:t>
            </a:fld>
            <a:endParaRPr lang="sl-SI"/>
          </a:p>
        </p:txBody>
      </p:sp>
      <p:sp>
        <p:nvSpPr>
          <p:cNvPr id="6" name="Označba mesta noge 4">
            <a:extLst>
              <a:ext uri="{FF2B5EF4-FFF2-40B4-BE49-F238E27FC236}">
                <a16:creationId xmlns:a16="http://schemas.microsoft.com/office/drawing/2014/main" xmlns="" id="{20A22A98-AABD-F96D-110E-D3C4EAAA6740}"/>
              </a:ext>
            </a:extLst>
          </p:cNvPr>
          <p:cNvSpPr>
            <a:spLocks noGrp="1"/>
          </p:cNvSpPr>
          <p:nvPr>
            <p:ph type="ftr" sz="quarter" idx="11"/>
          </p:nvPr>
        </p:nvSpPr>
        <p:spPr>
          <a:xfrm>
            <a:off x="0" y="6418052"/>
            <a:ext cx="12192000" cy="439947"/>
          </a:xfrm>
          <a:prstGeom prst="rect">
            <a:avLst/>
          </a:prstGeom>
        </p:spPr>
        <p:txBody>
          <a:bodyPr/>
          <a:lstStyle>
            <a:lvl1pPr>
              <a:defRPr sz="800">
                <a:latin typeface="Verdana" panose="020B0604030504040204" pitchFamily="34" charset="0"/>
                <a:ea typeface="Verdana" panose="020B0604030504040204" pitchFamily="34" charset="0"/>
              </a:defRPr>
            </a:lvl1pPr>
          </a:lstStyle>
          <a:p>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7" name="Označba mesta številke diapozitiva 5">
            <a:extLst>
              <a:ext uri="{FF2B5EF4-FFF2-40B4-BE49-F238E27FC236}">
                <a16:creationId xmlns:a16="http://schemas.microsoft.com/office/drawing/2014/main" xmlns="" id="{B4CDCF63-5356-EA5F-C0D5-5F3DA4EA4AD4}"/>
              </a:ext>
            </a:extLst>
          </p:cNvPr>
          <p:cNvSpPr>
            <a:spLocks noGrp="1"/>
          </p:cNvSpPr>
          <p:nvPr>
            <p:ph type="sldNum" sz="quarter" idx="12"/>
          </p:nvPr>
        </p:nvSpPr>
        <p:spPr>
          <a:xfrm>
            <a:off x="9448800" y="6052927"/>
            <a:ext cx="2743200" cy="365125"/>
          </a:xfrm>
          <a:prstGeom prst="rect">
            <a:avLst/>
          </a:prstGeom>
        </p:spPr>
        <p:txBody>
          <a:bodyPr/>
          <a:lstStyle/>
          <a:p>
            <a:fld id="{CA21E6F3-084A-4A56-885B-2C31337F57E6}" type="slidenum">
              <a:rPr lang="sl-SI" smtClean="0"/>
              <a:t>‹#›</a:t>
            </a:fld>
            <a:endParaRPr lang="sl-SI"/>
          </a:p>
        </p:txBody>
      </p:sp>
    </p:spTree>
    <p:extLst>
      <p:ext uri="{BB962C8B-B14F-4D97-AF65-F5344CB8AC3E}">
        <p14:creationId xmlns:p14="http://schemas.microsoft.com/office/powerpoint/2010/main" val="584232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xmlns="" id="{9A8B942B-C181-015F-2400-BFF8A64EC9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xmlns="" id="{946852D7-20D2-A939-FCB5-050CF27CF6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3">
            <a:extLst>
              <a:ext uri="{FF2B5EF4-FFF2-40B4-BE49-F238E27FC236}">
                <a16:creationId xmlns:a16="http://schemas.microsoft.com/office/drawing/2014/main" xmlns="" id="{DE7CFCE8-6C70-4D2C-7A02-16C95E200D3D}"/>
              </a:ext>
            </a:extLst>
          </p:cNvPr>
          <p:cNvSpPr>
            <a:spLocks noGrp="1"/>
          </p:cNvSpPr>
          <p:nvPr>
            <p:ph type="dt" sz="half" idx="2"/>
          </p:nvPr>
        </p:nvSpPr>
        <p:spPr>
          <a:xfrm>
            <a:off x="0" y="5976933"/>
            <a:ext cx="2743200" cy="365125"/>
          </a:xfrm>
          <a:prstGeom prst="rect">
            <a:avLst/>
          </a:prstGeom>
        </p:spPr>
        <p:txBody>
          <a:bodyPr/>
          <a:lstStyle/>
          <a:p>
            <a:fld id="{2A9A0777-0FCD-4839-B960-17F901C35360}" type="datetime1">
              <a:rPr lang="sl-SI" smtClean="0"/>
              <a:t>14. 04. 2026</a:t>
            </a:fld>
            <a:endParaRPr lang="sl-SI"/>
          </a:p>
        </p:txBody>
      </p:sp>
      <p:sp>
        <p:nvSpPr>
          <p:cNvPr id="8" name="Označba mesta noge 4">
            <a:extLst>
              <a:ext uri="{FF2B5EF4-FFF2-40B4-BE49-F238E27FC236}">
                <a16:creationId xmlns:a16="http://schemas.microsoft.com/office/drawing/2014/main" xmlns="" id="{AE893F5A-0773-C7DD-FB49-C137F09A4C24}"/>
              </a:ext>
            </a:extLst>
          </p:cNvPr>
          <p:cNvSpPr>
            <a:spLocks noGrp="1"/>
          </p:cNvSpPr>
          <p:nvPr>
            <p:ph type="ftr" sz="quarter" idx="3"/>
          </p:nvPr>
        </p:nvSpPr>
        <p:spPr>
          <a:xfrm>
            <a:off x="0" y="6342058"/>
            <a:ext cx="12192000" cy="515942"/>
          </a:xfrm>
          <a:prstGeom prst="rect">
            <a:avLst/>
          </a:prstGeom>
        </p:spPr>
        <p:txBody>
          <a:bodyPr/>
          <a:lstStyle>
            <a:lvl1pPr>
              <a:defRPr sz="900">
                <a:latin typeface="Verdana" panose="020B0604030504040204" pitchFamily="34" charset="0"/>
                <a:ea typeface="Verdana" panose="020B0604030504040204" pitchFamily="34" charset="0"/>
              </a:defRPr>
            </a:lvl1pPr>
          </a:lstStyle>
          <a:p>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9" name="Označba mesta številke diapozitiva 5">
            <a:extLst>
              <a:ext uri="{FF2B5EF4-FFF2-40B4-BE49-F238E27FC236}">
                <a16:creationId xmlns:a16="http://schemas.microsoft.com/office/drawing/2014/main" xmlns="" id="{40AD2FEE-2D6E-61D1-08E3-80872444E17D}"/>
              </a:ext>
            </a:extLst>
          </p:cNvPr>
          <p:cNvSpPr>
            <a:spLocks noGrp="1"/>
          </p:cNvSpPr>
          <p:nvPr>
            <p:ph type="sldNum" sz="quarter" idx="4"/>
          </p:nvPr>
        </p:nvSpPr>
        <p:spPr>
          <a:xfrm>
            <a:off x="9448800" y="5976932"/>
            <a:ext cx="2743200" cy="365125"/>
          </a:xfrm>
          <a:prstGeom prst="rect">
            <a:avLst/>
          </a:prstGeom>
        </p:spPr>
        <p:txBody>
          <a:bodyPr/>
          <a:lstStyle/>
          <a:p>
            <a:fld id="{CA21E6F3-084A-4A56-885B-2C31337F57E6}" type="slidenum">
              <a:rPr lang="sl-SI" smtClean="0"/>
              <a:t>‹#›</a:t>
            </a:fld>
            <a:endParaRPr lang="sl-SI"/>
          </a:p>
        </p:txBody>
      </p:sp>
      <p:pic>
        <p:nvPicPr>
          <p:cNvPr id="10" name="Slika 9">
            <a:extLst>
              <a:ext uri="{FF2B5EF4-FFF2-40B4-BE49-F238E27FC236}">
                <a16:creationId xmlns:a16="http://schemas.microsoft.com/office/drawing/2014/main" xmlns="" id="{7532B406-AF9F-1A35-8611-AF642547097B}"/>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477525" y="114831"/>
            <a:ext cx="4537187" cy="812462"/>
          </a:xfrm>
          <a:prstGeom prst="rect">
            <a:avLst/>
          </a:prstGeom>
          <a:noFill/>
          <a:ln>
            <a:noFill/>
          </a:ln>
        </p:spPr>
      </p:pic>
      <p:pic>
        <p:nvPicPr>
          <p:cNvPr id="11" name="Slika 10">
            <a:extLst>
              <a:ext uri="{FF2B5EF4-FFF2-40B4-BE49-F238E27FC236}">
                <a16:creationId xmlns:a16="http://schemas.microsoft.com/office/drawing/2014/main" xmlns="" id="{F0AA7924-B3B6-F78C-C6FB-5118339DB586}"/>
              </a:ext>
            </a:extLst>
          </p:cNvPr>
          <p:cNvPicPr>
            <a:picLocks noChangeAspect="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77289" y="114831"/>
            <a:ext cx="2051562" cy="815496"/>
          </a:xfrm>
          <a:prstGeom prst="rect">
            <a:avLst/>
          </a:prstGeom>
          <a:noFill/>
          <a:ln>
            <a:noFill/>
          </a:ln>
        </p:spPr>
      </p:pic>
    </p:spTree>
    <p:extLst>
      <p:ext uri="{BB962C8B-B14F-4D97-AF65-F5344CB8AC3E}">
        <p14:creationId xmlns:p14="http://schemas.microsoft.com/office/powerpoint/2010/main" val="213731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ige.europa.eu/gender-mainstreaming/toolkits/gender-neutral-job-evaluation?language_content_entity=en"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barbara.krivic@tzslo.si" TargetMode="External"/><Relationship Id="rId2" Type="http://schemas.openxmlformats.org/officeDocument/2006/relationships/hyperlink" Target="mailto:info@tzslo.si" TargetMode="Externa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hyperlink" Target="mailto:karmen.fortuna@tzslo.si"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pisrs.si/pregledPredpisa?id=ZAKO933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zzzs.si/novica/poenoteni-rezimi-gibanja-med-bolnisko-odsotnostjo/i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zzzs.si/novica/v-marcu-prvic-vec-kot-1000-obiskov-laicnih-nadzorniko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ess.gov.si/novica/obvestilo-vlagateljem-glede-posredovanja-informacij-o-vlogah-in-postopkih-za-izdajo-enotnih-dovoljenj-za-tujc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29BFB5B3-279F-3467-D771-B4AF26CB2CC8}"/>
              </a:ext>
            </a:extLst>
          </p:cNvPr>
          <p:cNvSpPr>
            <a:spLocks noGrp="1"/>
          </p:cNvSpPr>
          <p:nvPr>
            <p:ph type="ctrTitle"/>
          </p:nvPr>
        </p:nvSpPr>
        <p:spPr>
          <a:xfrm>
            <a:off x="832104" y="1284473"/>
            <a:ext cx="9835896" cy="772927"/>
          </a:xfrm>
        </p:spPr>
        <p:txBody>
          <a:bodyPr>
            <a:normAutofit/>
          </a:bodyPr>
          <a:lstStyle/>
          <a:p>
            <a:pPr algn="l"/>
            <a:r>
              <a:rPr lang="sl-SI" sz="4000" b="1" dirty="0" smtClean="0">
                <a:solidFill>
                  <a:srgbClr val="990033"/>
                </a:solidFill>
                <a:latin typeface="Verdana" panose="020B0604030504040204" pitchFamily="34" charset="0"/>
                <a:ea typeface="Verdana" panose="020B0604030504040204" pitchFamily="34" charset="0"/>
              </a:rPr>
              <a:t>41. </a:t>
            </a:r>
            <a:endParaRPr lang="sl-SI" sz="4000" b="1" dirty="0">
              <a:solidFill>
                <a:srgbClr val="990033"/>
              </a:solidFill>
              <a:latin typeface="Verdana" panose="020B0604030504040204" pitchFamily="34" charset="0"/>
              <a:ea typeface="Verdana" panose="020B0604030504040204" pitchFamily="34" charset="0"/>
            </a:endParaRPr>
          </a:p>
        </p:txBody>
      </p:sp>
      <p:sp>
        <p:nvSpPr>
          <p:cNvPr id="3" name="Podnaslov 2">
            <a:extLst>
              <a:ext uri="{FF2B5EF4-FFF2-40B4-BE49-F238E27FC236}">
                <a16:creationId xmlns:a16="http://schemas.microsoft.com/office/drawing/2014/main" xmlns="" id="{4905B3F7-E157-3407-FB06-BB67D719270F}"/>
              </a:ext>
            </a:extLst>
          </p:cNvPr>
          <p:cNvSpPr>
            <a:spLocks noGrp="1"/>
          </p:cNvSpPr>
          <p:nvPr>
            <p:ph type="subTitle" idx="1"/>
          </p:nvPr>
        </p:nvSpPr>
        <p:spPr>
          <a:xfrm>
            <a:off x="1417320" y="5449306"/>
            <a:ext cx="9250680" cy="439947"/>
          </a:xfrm>
        </p:spPr>
        <p:txBody>
          <a:bodyPr>
            <a:normAutofit/>
          </a:bodyPr>
          <a:lstStyle/>
          <a:p>
            <a:r>
              <a:rPr lang="sl-SI" sz="2000" b="1" dirty="0">
                <a:solidFill>
                  <a:srgbClr val="990033"/>
                </a:solidFill>
                <a:latin typeface="Verdana" panose="020B0604030504040204" pitchFamily="34" charset="0"/>
                <a:ea typeface="Verdana" panose="020B0604030504040204" pitchFamily="34" charset="0"/>
              </a:rPr>
              <a:t>Ljubljana, </a:t>
            </a:r>
            <a:r>
              <a:rPr lang="sl-SI" sz="2000" b="1" dirty="0" smtClean="0">
                <a:solidFill>
                  <a:srgbClr val="990033"/>
                </a:solidFill>
                <a:latin typeface="Verdana" panose="020B0604030504040204" pitchFamily="34" charset="0"/>
                <a:ea typeface="Verdana" panose="020B0604030504040204" pitchFamily="34" charset="0"/>
              </a:rPr>
              <a:t>16. </a:t>
            </a:r>
            <a:r>
              <a:rPr lang="sl-SI" sz="2000" b="1" smtClean="0">
                <a:solidFill>
                  <a:srgbClr val="990033"/>
                </a:solidFill>
                <a:latin typeface="Verdana" panose="020B0604030504040204" pitchFamily="34" charset="0"/>
                <a:ea typeface="Verdana" panose="020B0604030504040204" pitchFamily="34" charset="0"/>
              </a:rPr>
              <a:t>april 2026</a:t>
            </a:r>
            <a:endParaRPr lang="sl-SI" sz="2000" b="1" dirty="0">
              <a:solidFill>
                <a:srgbClr val="990033"/>
              </a:solidFill>
              <a:latin typeface="Verdana" panose="020B0604030504040204" pitchFamily="34" charset="0"/>
              <a:ea typeface="Verdana" panose="020B0604030504040204" pitchFamily="34" charset="0"/>
            </a:endParaRPr>
          </a:p>
        </p:txBody>
      </p:sp>
      <p:sp>
        <p:nvSpPr>
          <p:cNvPr id="4" name="Označba mesta noge 3">
            <a:extLst>
              <a:ext uri="{FF2B5EF4-FFF2-40B4-BE49-F238E27FC236}">
                <a16:creationId xmlns:a16="http://schemas.microsoft.com/office/drawing/2014/main" xmlns="" id="{824D4F64-F068-CE06-01C2-46888CF8E8A0}"/>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pic>
        <p:nvPicPr>
          <p:cNvPr id="6" name="Slika 5">
            <a:extLst>
              <a:ext uri="{FF2B5EF4-FFF2-40B4-BE49-F238E27FC236}">
                <a16:creationId xmlns:a16="http://schemas.microsoft.com/office/drawing/2014/main" xmlns="" id="{537B52C8-6A6E-3DDC-92F2-07449A00D34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03120" y="1284473"/>
            <a:ext cx="8202168" cy="3735583"/>
          </a:xfrm>
          <a:prstGeom prst="rect">
            <a:avLst/>
          </a:prstGeom>
        </p:spPr>
      </p:pic>
    </p:spTree>
    <p:extLst>
      <p:ext uri="{BB962C8B-B14F-4D97-AF65-F5344CB8AC3E}">
        <p14:creationId xmlns:p14="http://schemas.microsoft.com/office/powerpoint/2010/main" val="2471435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BA44CE3-624A-D3B4-7EF2-FC9303B25A56}"/>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683E872D-7392-6FC0-D2F8-FFB261C3472C}"/>
              </a:ext>
            </a:extLst>
          </p:cNvPr>
          <p:cNvSpPr>
            <a:spLocks noGrp="1"/>
          </p:cNvSpPr>
          <p:nvPr>
            <p:ph type="title"/>
          </p:nvPr>
        </p:nvSpPr>
        <p:spPr>
          <a:xfrm>
            <a:off x="838200" y="1025629"/>
            <a:ext cx="10515600" cy="556283"/>
          </a:xfrm>
        </p:spPr>
        <p:txBody>
          <a:bodyPr>
            <a:normAutofit/>
          </a:bodyPr>
          <a:lstStyle/>
          <a:p>
            <a:pPr eaLnBrk="0" fontAlgn="base" hangingPunct="0">
              <a:lnSpc>
                <a:spcPct val="100000"/>
              </a:lnSpc>
              <a:spcBef>
                <a:spcPct val="20000"/>
              </a:spcBef>
              <a:spcAft>
                <a:spcPct val="0"/>
              </a:spcAft>
              <a:defRPr/>
            </a:pPr>
            <a:r>
              <a:rPr lang="sl-SI" sz="1800" b="1" dirty="0">
                <a:solidFill>
                  <a:srgbClr val="990033"/>
                </a:solidFill>
                <a:latin typeface="Verdana" panose="020B0604030504040204" pitchFamily="34" charset="0"/>
                <a:ea typeface="Verdana" panose="020B0604030504040204" pitchFamily="34" charset="0"/>
              </a:rPr>
              <a:t>V ZAKONODAJNEM </a:t>
            </a:r>
            <a:r>
              <a:rPr lang="sl-SI" sz="1800" b="1" dirty="0" smtClean="0">
                <a:solidFill>
                  <a:srgbClr val="990033"/>
                </a:solidFill>
                <a:latin typeface="Verdana" panose="020B0604030504040204" pitchFamily="34" charset="0"/>
                <a:ea typeface="Verdana" panose="020B0604030504040204" pitchFamily="34" charset="0"/>
              </a:rPr>
              <a:t>POSTOPKU – predlogi vloženi v novem mandatu</a:t>
            </a:r>
            <a:endParaRPr lang="sl-SI" sz="1800" b="1" dirty="0">
              <a:solidFill>
                <a:srgbClr val="990033"/>
              </a:solidFill>
              <a:latin typeface="Verdana" panose="020B0604030504040204" pitchFamily="34" charset="0"/>
              <a:ea typeface="Verdana" panose="020B0604030504040204" pitchFamily="34" charset="0"/>
            </a:endParaRPr>
          </a:p>
        </p:txBody>
      </p:sp>
      <p:sp>
        <p:nvSpPr>
          <p:cNvPr id="3" name="Označba mesta vsebine 2">
            <a:extLst>
              <a:ext uri="{FF2B5EF4-FFF2-40B4-BE49-F238E27FC236}">
                <a16:creationId xmlns:a16="http://schemas.microsoft.com/office/drawing/2014/main" xmlns="" id="{3C93AAAD-136A-81FE-97AB-0D1E9327EC9F}"/>
              </a:ext>
            </a:extLst>
          </p:cNvPr>
          <p:cNvSpPr>
            <a:spLocks noGrp="1"/>
          </p:cNvSpPr>
          <p:nvPr>
            <p:ph idx="1"/>
          </p:nvPr>
        </p:nvSpPr>
        <p:spPr>
          <a:xfrm>
            <a:off x="838200" y="1673352"/>
            <a:ext cx="10515600" cy="4744699"/>
          </a:xfrm>
        </p:spPr>
        <p:txBody>
          <a:bodyPr>
            <a:normAutofit/>
          </a:bodyPr>
          <a:lstStyle/>
          <a:p>
            <a:pPr marL="0" lvl="0" indent="0">
              <a:buNone/>
            </a:pPr>
            <a:endParaRPr lang="sl-SI" sz="1600" b="1" dirty="0" smtClean="0">
              <a:solidFill>
                <a:srgbClr val="990033"/>
              </a:solidFill>
              <a:latin typeface="Verdana" panose="020B0604030504040204" pitchFamily="34" charset="0"/>
              <a:ea typeface="Verdana" panose="020B0604030504040204" pitchFamily="34" charset="0"/>
            </a:endParaRPr>
          </a:p>
          <a:p>
            <a:pPr algn="just">
              <a:spcBef>
                <a:spcPct val="0"/>
              </a:spcBef>
            </a:pPr>
            <a:r>
              <a:rPr lang="sl-SI" sz="1600" b="1" dirty="0" smtClean="0">
                <a:solidFill>
                  <a:srgbClr val="990033"/>
                </a:solidFill>
                <a:latin typeface="Verdana" panose="020B0604030504040204" pitchFamily="34" charset="0"/>
                <a:ea typeface="Verdana" panose="020B0604030504040204" pitchFamily="34" charset="0"/>
              </a:rPr>
              <a:t>Predlog Zakona o uvedbi študentskega samostojnega podjetnika – EPA: 16-X (Janez Cigler Kralj, Franc Križan, Zoran Stevanović):</a:t>
            </a:r>
          </a:p>
          <a:p>
            <a:pPr lvl="1" algn="just">
              <a:spcBef>
                <a:spcPct val="0"/>
              </a:spcBef>
            </a:pPr>
            <a:r>
              <a:rPr lang="sl-SI" sz="1600" dirty="0" smtClean="0">
                <a:solidFill>
                  <a:srgbClr val="990033"/>
                </a:solidFill>
                <a:latin typeface="Verdana" panose="020B0604030504040204" pitchFamily="34" charset="0"/>
                <a:ea typeface="Verdana" panose="020B0604030504040204" pitchFamily="34" charset="0"/>
              </a:rPr>
              <a:t>študentski s.p. bi bil po predlogu do prihodkov v višini letne minimalne plače v enakem položaju kot </a:t>
            </a:r>
            <a:r>
              <a:rPr lang="sl-SI" sz="1600" dirty="0" err="1" smtClean="0">
                <a:solidFill>
                  <a:srgbClr val="990033"/>
                </a:solidFill>
                <a:latin typeface="Verdana" panose="020B0604030504040204" pitchFamily="34" charset="0"/>
                <a:ea typeface="Verdana" panose="020B0604030504040204" pitchFamily="34" charset="0"/>
              </a:rPr>
              <a:t>t.i</a:t>
            </a:r>
            <a:r>
              <a:rPr lang="sl-SI" sz="1600" dirty="0" smtClean="0">
                <a:solidFill>
                  <a:srgbClr val="990033"/>
                </a:solidFill>
                <a:latin typeface="Verdana" panose="020B0604030504040204" pitchFamily="34" charset="0"/>
                <a:ea typeface="Verdana" panose="020B0604030504040204" pitchFamily="34" charset="0"/>
              </a:rPr>
              <a:t>. popoldanski s.p. in bi ohranil ugodnosti iz </a:t>
            </a:r>
            <a:r>
              <a:rPr lang="sl-SI" sz="1600" smtClean="0">
                <a:solidFill>
                  <a:srgbClr val="990033"/>
                </a:solidFill>
                <a:latin typeface="Verdana" panose="020B0604030504040204" pitchFamily="34" charset="0"/>
                <a:ea typeface="Verdana" panose="020B0604030504040204" pitchFamily="34" charset="0"/>
              </a:rPr>
              <a:t>študentskega statusa</a:t>
            </a:r>
            <a:endParaRPr lang="sl-SI" sz="1600" dirty="0" smtClean="0">
              <a:solidFill>
                <a:srgbClr val="990033"/>
              </a:solidFill>
              <a:latin typeface="Verdana" panose="020B0604030504040204" pitchFamily="34" charset="0"/>
              <a:ea typeface="Verdana" panose="020B0604030504040204" pitchFamily="34" charset="0"/>
            </a:endParaRPr>
          </a:p>
          <a:p>
            <a:pPr lvl="1" algn="just">
              <a:spcBef>
                <a:spcPct val="0"/>
              </a:spcBef>
            </a:pPr>
            <a:r>
              <a:rPr lang="sl-SI" sz="1600" dirty="0" smtClean="0">
                <a:solidFill>
                  <a:srgbClr val="990033"/>
                </a:solidFill>
                <a:latin typeface="Verdana" panose="020B0604030504040204" pitchFamily="34" charset="0"/>
                <a:ea typeface="Verdana" panose="020B0604030504040204" pitchFamily="34" charset="0"/>
              </a:rPr>
              <a:t>če bi presegel prihodke v višini letne minimalne plače, bi bil v enakem položaju kot „polni“ s.p., ohranil pa bi </a:t>
            </a:r>
            <a:r>
              <a:rPr lang="sl-SI" sz="1600" dirty="0">
                <a:solidFill>
                  <a:srgbClr val="990033"/>
                </a:solidFill>
                <a:latin typeface="Verdana" panose="020B0604030504040204" pitchFamily="34" charset="0"/>
                <a:ea typeface="Verdana" panose="020B0604030504040204" pitchFamily="34" charset="0"/>
              </a:rPr>
              <a:t>ugodnosti iz študentskega </a:t>
            </a:r>
            <a:r>
              <a:rPr lang="sl-SI" sz="1600" dirty="0" smtClean="0">
                <a:solidFill>
                  <a:srgbClr val="990033"/>
                </a:solidFill>
                <a:latin typeface="Verdana" panose="020B0604030504040204" pitchFamily="34" charset="0"/>
                <a:ea typeface="Verdana" panose="020B0604030504040204" pitchFamily="34" charset="0"/>
              </a:rPr>
              <a:t>statusa</a:t>
            </a:r>
            <a:endParaRPr lang="sl-SI" sz="1600" dirty="0">
              <a:solidFill>
                <a:srgbClr val="990033"/>
              </a:solidFill>
              <a:latin typeface="Verdana" panose="020B0604030504040204" pitchFamily="34" charset="0"/>
              <a:ea typeface="Verdana" panose="020B0604030504040204" pitchFamily="34" charset="0"/>
            </a:endParaRPr>
          </a:p>
          <a:p>
            <a:pPr lvl="1" algn="just">
              <a:spcBef>
                <a:spcPct val="0"/>
              </a:spcBef>
            </a:pPr>
            <a:endParaRPr lang="sl-SI" sz="1600" dirty="0">
              <a:latin typeface="Verdana" panose="020B0604030504040204" pitchFamily="34" charset="0"/>
              <a:ea typeface="Verdana" panose="020B0604030504040204" pitchFamily="34" charset="0"/>
            </a:endParaRPr>
          </a:p>
        </p:txBody>
      </p:sp>
      <p:sp>
        <p:nvSpPr>
          <p:cNvPr id="4" name="Označba mesta noge 3">
            <a:extLst>
              <a:ext uri="{FF2B5EF4-FFF2-40B4-BE49-F238E27FC236}">
                <a16:creationId xmlns:a16="http://schemas.microsoft.com/office/drawing/2014/main" xmlns="" id="{20F130AA-4450-76F6-2EBD-E669F62A455E}"/>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Tree>
    <p:extLst>
      <p:ext uri="{BB962C8B-B14F-4D97-AF65-F5344CB8AC3E}">
        <p14:creationId xmlns:p14="http://schemas.microsoft.com/office/powerpoint/2010/main" val="1845235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32ADFB6-F603-06FD-45CF-CEF908DD5513}"/>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FBC19207-D05E-219F-72A8-1328515876B4}"/>
              </a:ext>
            </a:extLst>
          </p:cNvPr>
          <p:cNvSpPr>
            <a:spLocks noGrp="1"/>
          </p:cNvSpPr>
          <p:nvPr>
            <p:ph type="title"/>
          </p:nvPr>
        </p:nvSpPr>
        <p:spPr>
          <a:xfrm>
            <a:off x="838200" y="1042416"/>
            <a:ext cx="10515600" cy="404790"/>
          </a:xfrm>
        </p:spPr>
        <p:txBody>
          <a:bodyPr>
            <a:normAutofit fontScale="90000"/>
          </a:bodyPr>
          <a:lstStyle/>
          <a:p>
            <a:pPr eaLnBrk="0" fontAlgn="base" hangingPunct="0">
              <a:lnSpc>
                <a:spcPct val="100000"/>
              </a:lnSpc>
              <a:spcBef>
                <a:spcPct val="20000"/>
              </a:spcBef>
              <a:spcAft>
                <a:spcPct val="0"/>
              </a:spcAft>
              <a:defRPr/>
            </a:pPr>
            <a: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t/>
            </a:r>
            <a:b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br>
            <a: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t/>
            </a:r>
            <a:b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br>
            <a:r>
              <a:rPr kumimoji="0" lang="sl-SI" sz="2000" b="1" i="0" u="none" strike="noStrike" kern="0" cap="none" spc="0" normalizeH="0" baseline="0" noProof="0" dirty="0">
                <a:ln>
                  <a:noFill/>
                </a:ln>
                <a:solidFill>
                  <a:srgbClr val="990033"/>
                </a:solidFill>
                <a:effectLst/>
                <a:uLnTx/>
                <a:uFillTx/>
                <a:latin typeface="Verdana" panose="020B0604030504040204" pitchFamily="34" charset="0"/>
                <a:ea typeface="Verdana" panose="020B0604030504040204" pitchFamily="34" charset="0"/>
                <a:cs typeface="Calibri" panose="020F0502020204030204" pitchFamily="34" charset="0"/>
              </a:rPr>
              <a:t>POMEMBNI DATUM</a:t>
            </a:r>
            <a:r>
              <a:rPr lang="sl-SI" sz="2000" b="1" kern="0" dirty="0">
                <a:solidFill>
                  <a:srgbClr val="990033"/>
                </a:solidFill>
                <a:latin typeface="Verdana" panose="020B0604030504040204" pitchFamily="34" charset="0"/>
                <a:ea typeface="Verdana" panose="020B0604030504040204" pitchFamily="34" charset="0"/>
                <a:cs typeface="Calibri" panose="020F0502020204030204" pitchFamily="34" charset="0"/>
              </a:rPr>
              <a:t>I</a:t>
            </a:r>
            <a:r>
              <a:rPr lang="sl-SI" altLang="sl-SI" sz="2400" b="1" dirty="0">
                <a:solidFill>
                  <a:srgbClr val="800000"/>
                </a:solidFill>
                <a:latin typeface="Verdana" panose="020B0604030504040204" pitchFamily="34" charset="0"/>
                <a:ea typeface="Verdana" panose="020B0604030504040204" pitchFamily="34" charset="0"/>
                <a:cs typeface="Verdana" panose="020B0604030504040204" pitchFamily="34" charset="0"/>
              </a:rPr>
              <a:t/>
            </a:r>
            <a:br>
              <a:rPr lang="sl-SI" altLang="sl-SI" sz="2400" b="1" dirty="0">
                <a:solidFill>
                  <a:srgbClr val="800000"/>
                </a:solidFill>
                <a:latin typeface="Verdana" panose="020B0604030504040204" pitchFamily="34" charset="0"/>
                <a:ea typeface="Verdana" panose="020B0604030504040204" pitchFamily="34" charset="0"/>
                <a:cs typeface="Verdana" panose="020B0604030504040204" pitchFamily="34" charset="0"/>
              </a:rPr>
            </a:br>
            <a:r>
              <a:rPr kumimoji="0" lang="sl-SI" sz="2200" b="0"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t/>
            </a:r>
            <a:br>
              <a:rPr kumimoji="0" lang="sl-SI" sz="2200" b="0"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br>
            <a:endParaRPr lang="sl-SI" sz="2200" b="1" dirty="0">
              <a:solidFill>
                <a:srgbClr val="990033"/>
              </a:solidFill>
              <a:latin typeface="Verdana" panose="020B0604030504040204" pitchFamily="34" charset="0"/>
              <a:ea typeface="Verdana" panose="020B0604030504040204" pitchFamily="34" charset="0"/>
            </a:endParaRPr>
          </a:p>
        </p:txBody>
      </p:sp>
      <p:sp>
        <p:nvSpPr>
          <p:cNvPr id="3" name="Označba mesta vsebine 2">
            <a:extLst>
              <a:ext uri="{FF2B5EF4-FFF2-40B4-BE49-F238E27FC236}">
                <a16:creationId xmlns:a16="http://schemas.microsoft.com/office/drawing/2014/main" xmlns="" id="{072A4766-BBCB-F9D7-CB4E-C6CF2936506A}"/>
              </a:ext>
            </a:extLst>
          </p:cNvPr>
          <p:cNvSpPr>
            <a:spLocks noGrp="1"/>
          </p:cNvSpPr>
          <p:nvPr>
            <p:ph idx="1"/>
          </p:nvPr>
        </p:nvSpPr>
        <p:spPr>
          <a:xfrm>
            <a:off x="838200" y="1709928"/>
            <a:ext cx="10515600" cy="4467035"/>
          </a:xfrm>
        </p:spPr>
        <p:txBody>
          <a:bodyPr>
            <a:normAutofit/>
          </a:bodyPr>
          <a:lstStyle/>
          <a:p>
            <a:pPr marL="0" marR="0" lvl="0" indent="0" algn="just" defTabSz="914400" rtl="0" eaLnBrk="0" fontAlgn="base" latinLnBrk="0" hangingPunct="0">
              <a:lnSpc>
                <a:spcPct val="100000"/>
              </a:lnSpc>
              <a:spcBef>
                <a:spcPct val="0"/>
              </a:spcBef>
              <a:spcAft>
                <a:spcPct val="0"/>
              </a:spcAft>
              <a:buClrTx/>
              <a:buSzTx/>
              <a:buNone/>
              <a:tabLst/>
              <a:defRPr/>
            </a:pPr>
            <a:endParaRPr kumimoji="0" lang="sl-SI" altLang="sl-SI" sz="14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None/>
              <a:tabLst/>
              <a:defRPr/>
            </a:pPr>
            <a:r>
              <a:rPr kumimoji="0" lang="sl-SI" altLang="sl-SI" sz="1400" b="1" i="0" u="none" strike="noStrike" kern="0" cap="none" spc="0" normalizeH="0" baseline="0" noProof="0" dirty="0">
                <a:ln>
                  <a:noFill/>
                </a:ln>
                <a:solidFill>
                  <a:srgbClr val="990033"/>
                </a:solidFill>
                <a:effectLst/>
                <a:uLnTx/>
                <a:uFillTx/>
                <a:latin typeface="Verdana" panose="020B0604030504040204" pitchFamily="34" charset="0"/>
                <a:ea typeface="+mn-ea"/>
                <a:cs typeface="+mn-cs"/>
              </a:rPr>
              <a:t>7. 6. 2026: ROK ZA PRENOS DIREKTIVE (EU) 2023/970 EVROPSKEGA PARLAMENTA IN SVETA Z DNE 10. MAJA 2023 O KREPITVI UPORABE NAČELA ENAKEGA PLAČILA ZA ENAKO DELO ALI DELO ENAKE VREDNOSTI ZA MOŠKE IN ŽENSKE S PREGLEDNOSTJO PLAČIL IN MEHANIZMI ZA </a:t>
            </a:r>
            <a:r>
              <a:rPr kumimoji="0" lang="sl-SI" altLang="sl-SI" sz="1400" b="1" i="0" u="none" strike="noStrike" kern="0" cap="none" spc="0" normalizeH="0" baseline="0" noProof="0" dirty="0" smtClean="0">
                <a:ln>
                  <a:noFill/>
                </a:ln>
                <a:solidFill>
                  <a:srgbClr val="990033"/>
                </a:solidFill>
                <a:effectLst/>
                <a:uLnTx/>
                <a:uFillTx/>
                <a:latin typeface="Verdana" panose="020B0604030504040204" pitchFamily="34" charset="0"/>
                <a:ea typeface="+mn-ea"/>
                <a:cs typeface="+mn-cs"/>
              </a:rPr>
              <a:t>IZVRŠEVANJE</a:t>
            </a:r>
          </a:p>
          <a:p>
            <a:pPr marL="0" marR="0" lvl="0" indent="0" algn="just" defTabSz="914400" rtl="0" eaLnBrk="0" fontAlgn="base" latinLnBrk="0" hangingPunct="0">
              <a:lnSpc>
                <a:spcPct val="100000"/>
              </a:lnSpc>
              <a:spcBef>
                <a:spcPct val="0"/>
              </a:spcBef>
              <a:spcAft>
                <a:spcPct val="0"/>
              </a:spcAft>
              <a:buClrTx/>
              <a:buSzTx/>
              <a:buNone/>
              <a:tabLst/>
              <a:defRPr/>
            </a:pPr>
            <a:endParaRPr lang="sl-SI" altLang="sl-SI" sz="1400" b="1" kern="0" dirty="0">
              <a:solidFill>
                <a:srgbClr val="990033"/>
              </a:solidFill>
              <a:latin typeface="Verdan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None/>
              <a:tabLst/>
              <a:defRPr/>
            </a:pPr>
            <a:r>
              <a:rPr kumimoji="0" lang="sl-SI" altLang="sl-SI" sz="1400" b="1" i="0" u="none" strike="noStrike" kern="0" cap="none" spc="0" normalizeH="0" baseline="0" noProof="0" dirty="0" smtClean="0">
                <a:ln>
                  <a:noFill/>
                </a:ln>
                <a:solidFill>
                  <a:srgbClr val="990033"/>
                </a:solidFill>
                <a:effectLst/>
                <a:uLnTx/>
                <a:uFillTx/>
                <a:latin typeface="Verdana" panose="020B0604030504040204" pitchFamily="34" charset="0"/>
                <a:ea typeface="Verdana" panose="020B0604030504040204" pitchFamily="34" charset="0"/>
                <a:cs typeface="Verdana" panose="020B0604030504040204" pitchFamily="34" charset="0"/>
              </a:rPr>
              <a:t>Pomembno: Zakonodajni okvir še ni pripravljen, zato ne nasedajte ponudnikom,</a:t>
            </a:r>
            <a:r>
              <a:rPr kumimoji="0" lang="sl-SI" altLang="sl-SI" sz="1400" b="1" i="0" u="none" strike="noStrike" kern="0" cap="none" spc="0" normalizeH="0" noProof="0" dirty="0" smtClean="0">
                <a:ln>
                  <a:noFill/>
                </a:ln>
                <a:solidFill>
                  <a:srgbClr val="990033"/>
                </a:solidFill>
                <a:effectLst/>
                <a:uLnTx/>
                <a:uFillTx/>
                <a:latin typeface="Verdana" panose="020B0604030504040204" pitchFamily="34" charset="0"/>
                <a:ea typeface="Verdana" panose="020B0604030504040204" pitchFamily="34" charset="0"/>
                <a:cs typeface="Verdana" panose="020B0604030504040204" pitchFamily="34" charset="0"/>
              </a:rPr>
              <a:t> ki v tem trenutku ponujajo svoje storitve.</a:t>
            </a:r>
          </a:p>
          <a:p>
            <a:pPr marL="0" marR="0" lvl="0" indent="0" algn="just" defTabSz="914400" rtl="0" eaLnBrk="0" fontAlgn="base" latinLnBrk="0" hangingPunct="0">
              <a:lnSpc>
                <a:spcPct val="100000"/>
              </a:lnSpc>
              <a:spcBef>
                <a:spcPct val="0"/>
              </a:spcBef>
              <a:spcAft>
                <a:spcPct val="0"/>
              </a:spcAft>
              <a:buClrTx/>
              <a:buSzTx/>
              <a:buNone/>
              <a:tabLst/>
              <a:defRPr/>
            </a:pPr>
            <a:endParaRPr lang="sl-SI" altLang="sl-SI" sz="1400" b="1" kern="0" baseline="0" dirty="0">
              <a:solidFill>
                <a:srgbClr val="990033"/>
              </a:solidFill>
              <a:latin typeface="Verdana" panose="020B0604030504040204" pitchFamily="34" charset="0"/>
              <a:ea typeface="Verdana" panose="020B0604030504040204" pitchFamily="34" charset="0"/>
              <a:cs typeface="Verdan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None/>
              <a:tabLst/>
              <a:defRPr/>
            </a:pPr>
            <a:endParaRPr kumimoji="0" lang="sl-SI" altLang="sl-SI" sz="1400" b="1" i="0" u="none" strike="noStrike" kern="0" cap="none" spc="0" normalizeH="0" baseline="0" noProof="0" dirty="0" smtClean="0">
              <a:ln>
                <a:noFill/>
              </a:ln>
              <a:solidFill>
                <a:srgbClr val="990033"/>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None/>
              <a:tabLst/>
              <a:defRPr/>
            </a:pPr>
            <a:r>
              <a:rPr lang="sl-SI" altLang="sl-SI" sz="1400" b="1" kern="0" dirty="0" smtClean="0">
                <a:solidFill>
                  <a:srgbClr val="990033"/>
                </a:solidFill>
                <a:latin typeface="Verdana" panose="020B0604030504040204" pitchFamily="34" charset="0"/>
                <a:ea typeface="Verdana" panose="020B0604030504040204" pitchFamily="34" charset="0"/>
                <a:cs typeface="Verdana" panose="020B0604030504040204" pitchFamily="34" charset="0"/>
              </a:rPr>
              <a:t>KOT PRIPOMOČEK – EU SMERNICE</a:t>
            </a:r>
            <a:endParaRPr kumimoji="0" lang="sl-SI" altLang="sl-SI" sz="1400" b="1" i="0" u="none" strike="noStrike" kern="0" cap="none" spc="0" normalizeH="0" baseline="0" noProof="0" dirty="0" smtClean="0">
              <a:ln>
                <a:noFill/>
              </a:ln>
              <a:solidFill>
                <a:srgbClr val="990033"/>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lvl="0" indent="0" algn="just" eaLnBrk="0" fontAlgn="base" hangingPunct="0">
              <a:lnSpc>
                <a:spcPct val="100000"/>
              </a:lnSpc>
              <a:spcBef>
                <a:spcPct val="0"/>
              </a:spcBef>
              <a:spcAft>
                <a:spcPct val="0"/>
              </a:spcAft>
              <a:buNone/>
              <a:defRPr/>
            </a:pPr>
            <a:r>
              <a:rPr lang="sl-SI" altLang="sl-SI" sz="1400" b="1" kern="0" dirty="0" err="1">
                <a:solidFill>
                  <a:srgbClr val="990033"/>
                </a:solidFill>
                <a:latin typeface="Verdana" panose="020B0604030504040204" pitchFamily="34" charset="0"/>
                <a:ea typeface="Verdana" panose="020B0604030504040204" pitchFamily="34" charset="0"/>
                <a:cs typeface="Verdana" panose="020B0604030504040204" pitchFamily="34" charset="0"/>
                <a:hlinkClick r:id="rId2"/>
              </a:rPr>
              <a:t>https</a:t>
            </a:r>
            <a:r>
              <a:rPr lang="sl-SI" altLang="sl-SI" sz="1400" b="1" kern="0" dirty="0">
                <a:solidFill>
                  <a:srgbClr val="990033"/>
                </a:solidFill>
                <a:latin typeface="Verdana" panose="020B0604030504040204" pitchFamily="34" charset="0"/>
                <a:ea typeface="Verdana" panose="020B0604030504040204" pitchFamily="34" charset="0"/>
                <a:cs typeface="Verdana" panose="020B0604030504040204" pitchFamily="34" charset="0"/>
                <a:hlinkClick r:id="rId2"/>
              </a:rPr>
              <a:t>://</a:t>
            </a:r>
            <a:r>
              <a:rPr lang="sl-SI" altLang="sl-SI" sz="1400" b="1" kern="0" dirty="0" err="1" smtClean="0">
                <a:solidFill>
                  <a:srgbClr val="990033"/>
                </a:solidFill>
                <a:latin typeface="Verdana" panose="020B0604030504040204" pitchFamily="34" charset="0"/>
                <a:ea typeface="Verdana" panose="020B0604030504040204" pitchFamily="34" charset="0"/>
                <a:cs typeface="Verdana" panose="020B0604030504040204" pitchFamily="34" charset="0"/>
                <a:hlinkClick r:id="rId2"/>
              </a:rPr>
              <a:t>eige.europa.eu</a:t>
            </a:r>
            <a:r>
              <a:rPr lang="sl-SI" altLang="sl-SI" sz="1400" b="1" kern="0" dirty="0" smtClean="0">
                <a:solidFill>
                  <a:srgbClr val="990033"/>
                </a:solidFill>
                <a:latin typeface="Verdana" panose="020B0604030504040204" pitchFamily="34" charset="0"/>
                <a:ea typeface="Verdana" panose="020B0604030504040204" pitchFamily="34" charset="0"/>
                <a:cs typeface="Verdana" panose="020B0604030504040204" pitchFamily="34" charset="0"/>
                <a:hlinkClick r:id="rId2"/>
              </a:rPr>
              <a:t>/</a:t>
            </a:r>
            <a:r>
              <a:rPr lang="sl-SI" altLang="sl-SI" sz="1400" b="1" kern="0" dirty="0" err="1" smtClean="0">
                <a:solidFill>
                  <a:srgbClr val="990033"/>
                </a:solidFill>
                <a:latin typeface="Verdana" panose="020B0604030504040204" pitchFamily="34" charset="0"/>
                <a:ea typeface="Verdana" panose="020B0604030504040204" pitchFamily="34" charset="0"/>
                <a:cs typeface="Verdana" panose="020B0604030504040204" pitchFamily="34" charset="0"/>
                <a:hlinkClick r:id="rId2"/>
              </a:rPr>
              <a:t>gender-mainstreaming</a:t>
            </a:r>
            <a:r>
              <a:rPr lang="sl-SI" altLang="sl-SI" sz="1400" b="1" kern="0" dirty="0" smtClean="0">
                <a:solidFill>
                  <a:srgbClr val="990033"/>
                </a:solidFill>
                <a:latin typeface="Verdana" panose="020B0604030504040204" pitchFamily="34" charset="0"/>
                <a:ea typeface="Verdana" panose="020B0604030504040204" pitchFamily="34" charset="0"/>
                <a:cs typeface="Verdana" panose="020B0604030504040204" pitchFamily="34" charset="0"/>
                <a:hlinkClick r:id="rId2"/>
              </a:rPr>
              <a:t>/</a:t>
            </a:r>
            <a:r>
              <a:rPr lang="sl-SI" altLang="sl-SI" sz="1400" b="1" kern="0" dirty="0" err="1" smtClean="0">
                <a:solidFill>
                  <a:srgbClr val="990033"/>
                </a:solidFill>
                <a:latin typeface="Verdana" panose="020B0604030504040204" pitchFamily="34" charset="0"/>
                <a:ea typeface="Verdana" panose="020B0604030504040204" pitchFamily="34" charset="0"/>
                <a:cs typeface="Verdana" panose="020B0604030504040204" pitchFamily="34" charset="0"/>
                <a:hlinkClick r:id="rId2"/>
              </a:rPr>
              <a:t>toolkits</a:t>
            </a:r>
            <a:r>
              <a:rPr lang="sl-SI" altLang="sl-SI" sz="1400" b="1" kern="0" dirty="0" smtClean="0">
                <a:solidFill>
                  <a:srgbClr val="990033"/>
                </a:solidFill>
                <a:latin typeface="Verdana" panose="020B0604030504040204" pitchFamily="34" charset="0"/>
                <a:ea typeface="Verdana" panose="020B0604030504040204" pitchFamily="34" charset="0"/>
                <a:cs typeface="Verdana" panose="020B0604030504040204" pitchFamily="34" charset="0"/>
                <a:hlinkClick r:id="rId2"/>
              </a:rPr>
              <a:t>/</a:t>
            </a:r>
            <a:r>
              <a:rPr lang="sl-SI" altLang="sl-SI" sz="1400" b="1" kern="0" dirty="0" err="1" smtClean="0">
                <a:solidFill>
                  <a:srgbClr val="990033"/>
                </a:solidFill>
                <a:latin typeface="Verdana" panose="020B0604030504040204" pitchFamily="34" charset="0"/>
                <a:ea typeface="Verdana" panose="020B0604030504040204" pitchFamily="34" charset="0"/>
                <a:cs typeface="Verdana" panose="020B0604030504040204" pitchFamily="34" charset="0"/>
                <a:hlinkClick r:id="rId2"/>
              </a:rPr>
              <a:t>gender-neutral-job-evaluation?language_content_entity</a:t>
            </a:r>
            <a:r>
              <a:rPr lang="sl-SI" altLang="sl-SI" sz="1400" b="1" kern="0" dirty="0" smtClean="0">
                <a:solidFill>
                  <a:srgbClr val="990033"/>
                </a:solidFill>
                <a:latin typeface="Verdana" panose="020B0604030504040204" pitchFamily="34" charset="0"/>
                <a:ea typeface="Verdana" panose="020B0604030504040204" pitchFamily="34" charset="0"/>
                <a:cs typeface="Verdana" panose="020B0604030504040204" pitchFamily="34" charset="0"/>
                <a:hlinkClick r:id="rId2"/>
              </a:rPr>
              <a:t>=en</a:t>
            </a:r>
            <a:endParaRPr lang="sl-SI" altLang="sl-SI" sz="1400" b="1" kern="0" dirty="0" smtClean="0">
              <a:solidFill>
                <a:srgbClr val="990033"/>
              </a:solidFill>
              <a:latin typeface="Verdana" panose="020B0604030504040204" pitchFamily="34" charset="0"/>
              <a:ea typeface="Verdana" panose="020B0604030504040204" pitchFamily="34" charset="0"/>
              <a:cs typeface="Verdana" panose="020B0604030504040204" pitchFamily="34" charset="0"/>
            </a:endParaRPr>
          </a:p>
          <a:p>
            <a:pPr marL="0" lvl="0" indent="0" algn="just" eaLnBrk="0" fontAlgn="base" hangingPunct="0">
              <a:lnSpc>
                <a:spcPct val="100000"/>
              </a:lnSpc>
              <a:spcBef>
                <a:spcPct val="0"/>
              </a:spcBef>
              <a:spcAft>
                <a:spcPct val="0"/>
              </a:spcAft>
              <a:buNone/>
              <a:defRPr/>
            </a:pPr>
            <a:endParaRPr kumimoji="0" lang="sl-SI" altLang="sl-SI" sz="1400" b="1" i="0" u="none" strike="noStrike" kern="0" cap="none" spc="0" normalizeH="0" baseline="0" noProof="0" dirty="0">
              <a:ln>
                <a:noFill/>
              </a:ln>
              <a:solidFill>
                <a:srgbClr val="990033"/>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indent="0" algn="just">
              <a:spcBef>
                <a:spcPct val="0"/>
              </a:spcBef>
              <a:buNone/>
            </a:pPr>
            <a:endParaRPr lang="sl-SI" dirty="0"/>
          </a:p>
        </p:txBody>
      </p:sp>
      <p:sp>
        <p:nvSpPr>
          <p:cNvPr id="4" name="Označba mesta noge 3">
            <a:extLst>
              <a:ext uri="{FF2B5EF4-FFF2-40B4-BE49-F238E27FC236}">
                <a16:creationId xmlns:a16="http://schemas.microsoft.com/office/drawing/2014/main" xmlns="" id="{AB039C19-1A44-1E9A-C66D-3E9E2957293D}"/>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Tree>
    <p:extLst>
      <p:ext uri="{BB962C8B-B14F-4D97-AF65-F5344CB8AC3E}">
        <p14:creationId xmlns:p14="http://schemas.microsoft.com/office/powerpoint/2010/main" val="37071518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2816BCC-3F42-0D7A-B4D3-265EF82A6226}"/>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07E2E3C5-392F-4F76-5715-7824D652A6EE}"/>
              </a:ext>
            </a:extLst>
          </p:cNvPr>
          <p:cNvSpPr>
            <a:spLocks noGrp="1"/>
          </p:cNvSpPr>
          <p:nvPr>
            <p:ph type="title"/>
          </p:nvPr>
        </p:nvSpPr>
        <p:spPr>
          <a:xfrm>
            <a:off x="838200" y="1042416"/>
            <a:ext cx="10515600" cy="404790"/>
          </a:xfrm>
        </p:spPr>
        <p:txBody>
          <a:bodyPr>
            <a:normAutofit fontScale="90000"/>
          </a:bodyPr>
          <a:lstStyle/>
          <a:p>
            <a:pPr eaLnBrk="0" fontAlgn="base" hangingPunct="0">
              <a:lnSpc>
                <a:spcPct val="100000"/>
              </a:lnSpc>
              <a:spcBef>
                <a:spcPct val="20000"/>
              </a:spcBef>
              <a:spcAft>
                <a:spcPct val="0"/>
              </a:spcAft>
              <a:defRPr/>
            </a:pPr>
            <a: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t/>
            </a:r>
            <a:b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br>
            <a: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t/>
            </a:r>
            <a:b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br>
            <a:r>
              <a:rPr lang="sl-SI" altLang="sl-SI" sz="2400" b="1" dirty="0">
                <a:solidFill>
                  <a:srgbClr val="800000"/>
                </a:solidFill>
                <a:latin typeface="Verdana" panose="020B0604030504040204" pitchFamily="34" charset="0"/>
                <a:ea typeface="Verdana" panose="020B0604030504040204" pitchFamily="34" charset="0"/>
                <a:cs typeface="Verdana" panose="020B0604030504040204" pitchFamily="34" charset="0"/>
              </a:rPr>
              <a:t/>
            </a:r>
            <a:br>
              <a:rPr lang="sl-SI" altLang="sl-SI" sz="2400" b="1" dirty="0">
                <a:solidFill>
                  <a:srgbClr val="800000"/>
                </a:solidFill>
                <a:latin typeface="Verdana" panose="020B0604030504040204" pitchFamily="34" charset="0"/>
                <a:ea typeface="Verdana" panose="020B0604030504040204" pitchFamily="34" charset="0"/>
                <a:cs typeface="Verdana" panose="020B0604030504040204" pitchFamily="34" charset="0"/>
              </a:rPr>
            </a:br>
            <a:r>
              <a:rPr kumimoji="0" lang="sl-SI" sz="2200" b="0"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t/>
            </a:r>
            <a:br>
              <a:rPr kumimoji="0" lang="sl-SI" sz="2200" b="0"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br>
            <a:endParaRPr lang="sl-SI" sz="2200" b="1" dirty="0">
              <a:solidFill>
                <a:srgbClr val="990033"/>
              </a:solidFill>
              <a:latin typeface="Verdana" panose="020B0604030504040204" pitchFamily="34" charset="0"/>
              <a:ea typeface="Verdana" panose="020B0604030504040204" pitchFamily="34" charset="0"/>
            </a:endParaRPr>
          </a:p>
        </p:txBody>
      </p:sp>
      <p:sp>
        <p:nvSpPr>
          <p:cNvPr id="3" name="Označba mesta vsebine 2">
            <a:extLst>
              <a:ext uri="{FF2B5EF4-FFF2-40B4-BE49-F238E27FC236}">
                <a16:creationId xmlns:a16="http://schemas.microsoft.com/office/drawing/2014/main" xmlns="" id="{DF2B26BB-AE26-C5DD-2817-4B96B4F1E061}"/>
              </a:ext>
            </a:extLst>
          </p:cNvPr>
          <p:cNvSpPr>
            <a:spLocks noGrp="1"/>
          </p:cNvSpPr>
          <p:nvPr>
            <p:ph idx="1"/>
          </p:nvPr>
        </p:nvSpPr>
        <p:spPr>
          <a:xfrm>
            <a:off x="838200" y="1447206"/>
            <a:ext cx="10515600" cy="4729757"/>
          </a:xfrm>
        </p:spPr>
        <p:txBody>
          <a:bodyPr>
            <a:normAutofit/>
          </a:body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sl-SI" alt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0" algn="l" defTabSz="914400" rtl="0" eaLnBrk="0" fontAlgn="base" latinLnBrk="0" hangingPunct="0">
              <a:lnSpc>
                <a:spcPct val="100000"/>
              </a:lnSpc>
              <a:spcBef>
                <a:spcPct val="20000"/>
              </a:spcBef>
              <a:spcAft>
                <a:spcPct val="0"/>
              </a:spcAft>
              <a:buClrTx/>
              <a:buSzTx/>
              <a:buFontTx/>
              <a:buChar char="•"/>
              <a:tabLst/>
              <a:defRPr/>
            </a:pPr>
            <a:endParaRPr kumimoji="0" lang="sl-SI" alt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indent="0" fontAlgn="base">
              <a:lnSpc>
                <a:spcPct val="100000"/>
              </a:lnSpc>
              <a:spcBef>
                <a:spcPct val="20000"/>
              </a:spcBef>
              <a:spcAft>
                <a:spcPct val="0"/>
              </a:spcAft>
              <a:buNone/>
              <a:defRPr/>
            </a:pPr>
            <a:r>
              <a:rPr lang="sl-SI" altLang="sl-SI" sz="1800" b="1" kern="0" dirty="0">
                <a:solidFill>
                  <a:srgbClr val="990033"/>
                </a:solidFill>
                <a:latin typeface="Verdana" panose="020B0604030504040204" pitchFamily="34" charset="0"/>
                <a:ea typeface="Verdana" panose="020B0604030504040204" pitchFamily="34" charset="0"/>
                <a:cs typeface="Verdana" panose="020B0604030504040204" pitchFamily="34" charset="0"/>
              </a:rPr>
              <a:t>Termini </a:t>
            </a:r>
            <a:r>
              <a:rPr lang="sl-SI" altLang="sl-SI" sz="1800" b="1" kern="0" dirty="0" err="1">
                <a:solidFill>
                  <a:srgbClr val="990033"/>
                </a:solidFill>
                <a:latin typeface="Verdana" panose="020B0604030504040204" pitchFamily="34" charset="0"/>
                <a:ea typeface="Verdana" panose="020B0604030504040204" pitchFamily="34" charset="0"/>
                <a:cs typeface="Verdana" panose="020B0604030504040204" pitchFamily="34" charset="0"/>
              </a:rPr>
              <a:t>TRGOVINKO</a:t>
            </a:r>
            <a:r>
              <a:rPr lang="sl-SI" altLang="sl-SI" sz="1800" b="1" kern="0" dirty="0">
                <a:solidFill>
                  <a:srgbClr val="990033"/>
                </a:solidFill>
                <a:latin typeface="Verdana" panose="020B0604030504040204" pitchFamily="34" charset="0"/>
                <a:ea typeface="Verdana" panose="020B0604030504040204" pitchFamily="34" charset="0"/>
                <a:cs typeface="Verdana" panose="020B0604030504040204" pitchFamily="34" charset="0"/>
              </a:rPr>
              <a:t>-ve delovnopravne klepetalnice v letu 2026:</a:t>
            </a:r>
          </a:p>
          <a:p>
            <a:pPr fontAlgn="base">
              <a:lnSpc>
                <a:spcPct val="100000"/>
              </a:lnSpc>
              <a:spcBef>
                <a:spcPct val="20000"/>
              </a:spcBef>
              <a:spcAft>
                <a:spcPct val="0"/>
              </a:spcAft>
              <a:defRPr/>
            </a:pPr>
            <a:r>
              <a:rPr lang="sl-SI" altLang="sl-SI" sz="1600" b="1" kern="0" dirty="0" smtClean="0">
                <a:solidFill>
                  <a:srgbClr val="990033"/>
                </a:solidFill>
                <a:latin typeface="Verdana" panose="020B0604030504040204" pitchFamily="34" charset="0"/>
                <a:ea typeface="Verdana" panose="020B0604030504040204" pitchFamily="34" charset="0"/>
                <a:cs typeface="Verdana" panose="020B0604030504040204" pitchFamily="34" charset="0"/>
              </a:rPr>
              <a:t>21</a:t>
            </a:r>
            <a:r>
              <a:rPr lang="sl-SI" altLang="sl-SI" sz="1600" b="1" kern="0" dirty="0">
                <a:solidFill>
                  <a:srgbClr val="990033"/>
                </a:solidFill>
                <a:latin typeface="Verdana" panose="020B0604030504040204" pitchFamily="34" charset="0"/>
                <a:ea typeface="Verdana" panose="020B0604030504040204" pitchFamily="34" charset="0"/>
                <a:cs typeface="Verdana" panose="020B0604030504040204" pitchFamily="34" charset="0"/>
              </a:rPr>
              <a:t>. 5. 2026 ob 13.00 uri</a:t>
            </a:r>
          </a:p>
          <a:p>
            <a:pPr fontAlgn="base">
              <a:lnSpc>
                <a:spcPct val="100000"/>
              </a:lnSpc>
              <a:spcBef>
                <a:spcPct val="20000"/>
              </a:spcBef>
              <a:spcAft>
                <a:spcPct val="0"/>
              </a:spcAft>
              <a:defRPr/>
            </a:pPr>
            <a:r>
              <a:rPr lang="sl-SI" altLang="sl-SI" sz="1600" b="1" kern="0" dirty="0">
                <a:solidFill>
                  <a:srgbClr val="990033"/>
                </a:solidFill>
                <a:latin typeface="Verdana" panose="020B0604030504040204" pitchFamily="34" charset="0"/>
                <a:ea typeface="Verdana" panose="020B0604030504040204" pitchFamily="34" charset="0"/>
                <a:cs typeface="Verdana" panose="020B0604030504040204" pitchFamily="34" charset="0"/>
              </a:rPr>
              <a:t>18. 6. 2026 ob 13.00 uri</a:t>
            </a:r>
          </a:p>
          <a:p>
            <a:pPr fontAlgn="base">
              <a:lnSpc>
                <a:spcPct val="100000"/>
              </a:lnSpc>
              <a:spcBef>
                <a:spcPct val="20000"/>
              </a:spcBef>
              <a:spcAft>
                <a:spcPct val="0"/>
              </a:spcAft>
              <a:defRPr/>
            </a:pPr>
            <a:r>
              <a:rPr lang="sl-SI" altLang="sl-SI" sz="1600" b="1" kern="0" dirty="0">
                <a:solidFill>
                  <a:srgbClr val="990033"/>
                </a:solidFill>
                <a:latin typeface="Verdana" panose="020B0604030504040204" pitchFamily="34" charset="0"/>
                <a:ea typeface="Verdana" panose="020B0604030504040204" pitchFamily="34" charset="0"/>
                <a:cs typeface="Verdana" panose="020B0604030504040204" pitchFamily="34" charset="0"/>
              </a:rPr>
              <a:t>17. 9. 2026 ob 13.00 uri</a:t>
            </a:r>
          </a:p>
          <a:p>
            <a:pPr fontAlgn="base">
              <a:lnSpc>
                <a:spcPct val="100000"/>
              </a:lnSpc>
              <a:spcBef>
                <a:spcPct val="20000"/>
              </a:spcBef>
              <a:spcAft>
                <a:spcPct val="0"/>
              </a:spcAft>
              <a:defRPr/>
            </a:pPr>
            <a:r>
              <a:rPr lang="sl-SI" altLang="sl-SI" sz="1600" b="1" kern="0" dirty="0">
                <a:solidFill>
                  <a:srgbClr val="990033"/>
                </a:solidFill>
                <a:latin typeface="Verdana" panose="020B0604030504040204" pitchFamily="34" charset="0"/>
                <a:ea typeface="Verdana" panose="020B0604030504040204" pitchFamily="34" charset="0"/>
                <a:cs typeface="Verdana" panose="020B0604030504040204" pitchFamily="34" charset="0"/>
              </a:rPr>
              <a:t>15. 10. 2026 ob 13.00 uri</a:t>
            </a:r>
          </a:p>
          <a:p>
            <a:pPr fontAlgn="base">
              <a:lnSpc>
                <a:spcPct val="100000"/>
              </a:lnSpc>
              <a:spcBef>
                <a:spcPct val="20000"/>
              </a:spcBef>
              <a:spcAft>
                <a:spcPct val="0"/>
              </a:spcAft>
              <a:defRPr/>
            </a:pPr>
            <a:r>
              <a:rPr lang="sl-SI" altLang="sl-SI" sz="1600" b="1" kern="0" dirty="0">
                <a:solidFill>
                  <a:srgbClr val="990033"/>
                </a:solidFill>
                <a:latin typeface="Verdana" panose="020B0604030504040204" pitchFamily="34" charset="0"/>
                <a:ea typeface="Verdana" panose="020B0604030504040204" pitchFamily="34" charset="0"/>
                <a:cs typeface="Verdana" panose="020B0604030504040204" pitchFamily="34" charset="0"/>
              </a:rPr>
              <a:t>19. 11. 2026 ob 13.00 uri</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sl-SI" altLang="sl-SI" sz="14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anose="020B0604030504040204" pitchFamily="34" charset="0"/>
                <a:ea typeface="Verdana" panose="020B0604030504040204" pitchFamily="34" charset="0"/>
                <a:cs typeface="Verdana" panose="020B0604030504040204"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defRPr/>
            </a:pPr>
            <a:endParaRPr lang="sl-SI" altLang="sl-SI" sz="1400" b="1" kern="0" noProof="0" dirty="0">
              <a:solidFill>
                <a:srgbClr val="800000"/>
              </a:solidFill>
              <a:effectLst>
                <a:outerShdw blurRad="38100" dist="38100" dir="2700000" algn="tl">
                  <a:srgbClr val="C0C0C0"/>
                </a:outerShdw>
              </a:effectLst>
              <a:latin typeface="Verdana" panose="020B0604030504040204" pitchFamily="34" charset="0"/>
              <a:ea typeface="Verdana" panose="020B0604030504040204" pitchFamily="34" charset="0"/>
              <a:cs typeface="Verdana" panose="020B060403050404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lang="sl-SI" altLang="sl-SI" sz="1400" b="1" kern="0" noProof="0" dirty="0">
              <a:solidFill>
                <a:srgbClr val="800000"/>
              </a:solidFill>
              <a:effectLst>
                <a:outerShdw blurRad="38100" dist="38100" dir="2700000" algn="tl">
                  <a:srgbClr val="C0C0C0"/>
                </a:outerShdw>
              </a:effectLst>
              <a:latin typeface="Verdana" panose="020B0604030504040204" pitchFamily="34" charset="0"/>
              <a:ea typeface="Verdana" panose="020B0604030504040204" pitchFamily="34" charset="0"/>
              <a:cs typeface="Verdana" panose="020B060403050404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lang="sl-SI" altLang="sl-SI" sz="1400" b="1" kern="0" noProof="0" dirty="0">
              <a:solidFill>
                <a:srgbClr val="800000"/>
              </a:solidFill>
              <a:effectLst>
                <a:outerShdw blurRad="38100" dist="38100" dir="2700000" algn="tl">
                  <a:srgbClr val="C0C0C0"/>
                </a:outerShdw>
              </a:effectLst>
              <a:latin typeface="Verdana" panose="020B0604030504040204" pitchFamily="34" charset="0"/>
              <a:ea typeface="Verdana" panose="020B0604030504040204" pitchFamily="34" charset="0"/>
              <a:cs typeface="Verdana" panose="020B060403050404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lang="sl-SI" altLang="sl-SI" sz="1900" b="1" kern="0" dirty="0">
                <a:solidFill>
                  <a:srgbClr val="800000"/>
                </a:solidFill>
                <a:effectLst>
                  <a:outerShdw blurRad="38100" dist="38100" dir="2700000" algn="tl">
                    <a:srgbClr val="C0C0C0"/>
                  </a:outerShdw>
                </a:effectLst>
                <a:latin typeface="Verdana" panose="020B0604030504040204" pitchFamily="34" charset="0"/>
                <a:ea typeface="Verdana" panose="020B0604030504040204" pitchFamily="34" charset="0"/>
                <a:cs typeface="Verdana" panose="020B0604030504040204" pitchFamily="34" charset="0"/>
              </a:rPr>
              <a:t>	</a:t>
            </a:r>
            <a:r>
              <a:rPr kumimoji="0" lang="sl-SI" altLang="sl-SI" sz="1900" b="1" i="0" u="none" strike="noStrike" kern="0" cap="none" spc="0" normalizeH="0" baseline="0" dirty="0">
                <a:ln>
                  <a:noFill/>
                </a:ln>
                <a:solidFill>
                  <a:srgbClr val="990033"/>
                </a:solidFill>
                <a:effectLst>
                  <a:outerShdw blurRad="38100" dist="38100" dir="2700000" algn="tl">
                    <a:srgbClr val="C0C0C0"/>
                  </a:outerShdw>
                </a:effectLst>
                <a:uLnTx/>
                <a:uFillTx/>
                <a:latin typeface="Verdana" panose="020B0604030504040204" pitchFamily="34" charset="0"/>
                <a:ea typeface="Verdana" panose="020B0604030504040204" pitchFamily="34" charset="0"/>
                <a:cs typeface="Verdana" panose="020B0604030504040204" pitchFamily="34" charset="0"/>
              </a:rPr>
              <a:t>VABI:</a:t>
            </a:r>
            <a:r>
              <a:rPr kumimoji="0" lang="sl-SI" altLang="sl-SI" sz="1900" b="1" i="0" u="none" strike="noStrike" kern="0" cap="none" spc="0" normalizeH="0" dirty="0">
                <a:ln>
                  <a:noFill/>
                </a:ln>
                <a:solidFill>
                  <a:srgbClr val="990033"/>
                </a:solidFill>
                <a:effectLst>
                  <a:outerShdw blurRad="38100" dist="38100" dir="2700000" algn="tl">
                    <a:srgbClr val="C0C0C0"/>
                  </a:outerShdw>
                </a:effectLst>
                <a:uLnTx/>
                <a:uFillTx/>
                <a:latin typeface="Verdana" panose="020B0604030504040204" pitchFamily="34" charset="0"/>
                <a:ea typeface="Verdana" panose="020B0604030504040204" pitchFamily="34" charset="0"/>
                <a:cs typeface="Verdana" panose="020B0604030504040204" pitchFamily="34" charset="0"/>
              </a:rPr>
              <a:t> Označite si termine v svojem koledarju!</a:t>
            </a:r>
            <a:r>
              <a:rPr kumimoji="0" lang="sl-SI" altLang="sl-SI" sz="1900" b="1" i="0" u="none" strike="noStrike" kern="0" cap="none" spc="0" normalizeH="0" baseline="0" noProof="0" dirty="0">
                <a:ln>
                  <a:noFill/>
                </a:ln>
                <a:solidFill>
                  <a:srgbClr val="990033"/>
                </a:solidFill>
                <a:effectLst>
                  <a:outerShdw blurRad="38100" dist="38100" dir="2700000" algn="tl">
                    <a:srgbClr val="C0C0C0"/>
                  </a:outerShdw>
                </a:effectLst>
                <a:uLnTx/>
                <a:uFillTx/>
                <a:latin typeface="Verdana" panose="020B0604030504040204" pitchFamily="34" charset="0"/>
                <a:ea typeface="Verdana" panose="020B0604030504040204" pitchFamily="34" charset="0"/>
                <a:cs typeface="Verdana" panose="020B0604030504040204" pitchFamily="34" charset="0"/>
              </a:rPr>
              <a:t>		</a:t>
            </a:r>
            <a:endParaRPr lang="sl-SI" sz="1900" i="1" dirty="0">
              <a:solidFill>
                <a:srgbClr val="990033"/>
              </a:solidFill>
            </a:endParaRPr>
          </a:p>
        </p:txBody>
      </p:sp>
      <p:sp>
        <p:nvSpPr>
          <p:cNvPr id="4" name="Označba mesta noge 3">
            <a:extLst>
              <a:ext uri="{FF2B5EF4-FFF2-40B4-BE49-F238E27FC236}">
                <a16:creationId xmlns:a16="http://schemas.microsoft.com/office/drawing/2014/main" xmlns="" id="{0DD672CF-7D09-A3C8-57BC-721155D80D88}"/>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pic>
        <p:nvPicPr>
          <p:cNvPr id="5" name="Slika 15" descr="https://www.tzslo.si/uploads/2021/trgovinko_z_napisom_-_mini.jpg?1610635470777">
            <a:extLst>
              <a:ext uri="{FF2B5EF4-FFF2-40B4-BE49-F238E27FC236}">
                <a16:creationId xmlns:a16="http://schemas.microsoft.com/office/drawing/2014/main" xmlns="" id="{81045434-65C7-E859-9D99-7BB690622F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8240" y="4713859"/>
            <a:ext cx="252095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2989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202AC1D-D967-7DEE-986B-EDB8A03350D4}"/>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6563E884-FD7D-B7FE-2408-FC9C24117708}"/>
              </a:ext>
            </a:extLst>
          </p:cNvPr>
          <p:cNvSpPr>
            <a:spLocks noGrp="1"/>
          </p:cNvSpPr>
          <p:nvPr>
            <p:ph type="title"/>
          </p:nvPr>
        </p:nvSpPr>
        <p:spPr>
          <a:xfrm>
            <a:off x="838200" y="1042416"/>
            <a:ext cx="10515600" cy="404790"/>
          </a:xfrm>
        </p:spPr>
        <p:txBody>
          <a:bodyPr>
            <a:normAutofit fontScale="90000"/>
          </a:bodyPr>
          <a:lstStyle/>
          <a:p>
            <a:pPr eaLnBrk="0" fontAlgn="base" hangingPunct="0">
              <a:lnSpc>
                <a:spcPct val="100000"/>
              </a:lnSpc>
              <a:spcBef>
                <a:spcPct val="20000"/>
              </a:spcBef>
              <a:spcAft>
                <a:spcPct val="0"/>
              </a:spcAft>
              <a:defRPr/>
            </a:pPr>
            <a: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t/>
            </a:r>
            <a:b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br>
            <a: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t/>
            </a:r>
            <a:br>
              <a:rPr kumimoji="0" 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br>
            <a:r>
              <a:rPr lang="sl-SI" altLang="sl-SI" sz="2400" b="1" dirty="0">
                <a:solidFill>
                  <a:srgbClr val="800000"/>
                </a:solidFill>
                <a:latin typeface="Verdana" panose="020B0604030504040204" pitchFamily="34" charset="0"/>
                <a:ea typeface="Verdana" panose="020B0604030504040204" pitchFamily="34" charset="0"/>
                <a:cs typeface="Verdana" panose="020B0604030504040204" pitchFamily="34" charset="0"/>
              </a:rPr>
              <a:t/>
            </a:r>
            <a:br>
              <a:rPr lang="sl-SI" altLang="sl-SI" sz="2400" b="1" dirty="0">
                <a:solidFill>
                  <a:srgbClr val="800000"/>
                </a:solidFill>
                <a:latin typeface="Verdana" panose="020B0604030504040204" pitchFamily="34" charset="0"/>
                <a:ea typeface="Verdana" panose="020B0604030504040204" pitchFamily="34" charset="0"/>
                <a:cs typeface="Verdana" panose="020B0604030504040204" pitchFamily="34" charset="0"/>
              </a:rPr>
            </a:br>
            <a:r>
              <a:rPr kumimoji="0" lang="sl-SI" sz="2200" b="0"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t/>
            </a:r>
            <a:br>
              <a:rPr kumimoji="0" lang="sl-SI" sz="2200" b="0"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Calibri" panose="020F0502020204030204" pitchFamily="34" charset="0"/>
              </a:rPr>
            </a:br>
            <a:endParaRPr lang="sl-SI" sz="2200" b="1" dirty="0">
              <a:solidFill>
                <a:srgbClr val="990033"/>
              </a:solidFill>
              <a:latin typeface="Verdana" panose="020B0604030504040204" pitchFamily="34" charset="0"/>
              <a:ea typeface="Verdana" panose="020B0604030504040204" pitchFamily="34" charset="0"/>
            </a:endParaRPr>
          </a:p>
        </p:txBody>
      </p:sp>
      <p:sp>
        <p:nvSpPr>
          <p:cNvPr id="3" name="Označba mesta vsebine 2">
            <a:extLst>
              <a:ext uri="{FF2B5EF4-FFF2-40B4-BE49-F238E27FC236}">
                <a16:creationId xmlns:a16="http://schemas.microsoft.com/office/drawing/2014/main" xmlns="" id="{B2632C37-4AD7-F02A-D139-A46EB50C1B4F}"/>
              </a:ext>
            </a:extLst>
          </p:cNvPr>
          <p:cNvSpPr>
            <a:spLocks noGrp="1"/>
          </p:cNvSpPr>
          <p:nvPr>
            <p:ph idx="1"/>
          </p:nvPr>
        </p:nvSpPr>
        <p:spPr>
          <a:xfrm>
            <a:off x="838200" y="1447206"/>
            <a:ext cx="10515600" cy="4729757"/>
          </a:xfrm>
        </p:spPr>
        <p:txBody>
          <a:bodyPr>
            <a:normAutofit/>
          </a:body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sl-SI" altLang="sl-SI" sz="1600" b="1" i="0" u="none" strike="noStrike" kern="0" cap="none" spc="0" normalizeH="0" baseline="0" noProof="0" dirty="0">
              <a:ln>
                <a:noFill/>
              </a:ln>
              <a:solidFill>
                <a:srgbClr val="800000"/>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0" algn="just" defTabSz="914400" rtl="0" eaLnBrk="0" fontAlgn="base" latinLnBrk="0" hangingPunct="0">
              <a:lnSpc>
                <a:spcPct val="100000"/>
              </a:lnSpc>
              <a:spcBef>
                <a:spcPct val="20000"/>
              </a:spcBef>
              <a:spcAft>
                <a:spcPct val="0"/>
              </a:spcAft>
              <a:buClrTx/>
              <a:buSzTx/>
              <a:buNone/>
              <a:tabLst/>
              <a:defRPr/>
            </a:pPr>
            <a:endParaRPr lang="sl-SI" dirty="0"/>
          </a:p>
        </p:txBody>
      </p:sp>
      <p:sp>
        <p:nvSpPr>
          <p:cNvPr id="4" name="Označba mesta noge 3">
            <a:extLst>
              <a:ext uri="{FF2B5EF4-FFF2-40B4-BE49-F238E27FC236}">
                <a16:creationId xmlns:a16="http://schemas.microsoft.com/office/drawing/2014/main" xmlns="" id="{C1BF1D48-9B66-1A87-0AF9-D849E4F16BD7}"/>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
        <p:nvSpPr>
          <p:cNvPr id="7" name="PoljeZBesedilom 6">
            <a:extLst>
              <a:ext uri="{FF2B5EF4-FFF2-40B4-BE49-F238E27FC236}">
                <a16:creationId xmlns:a16="http://schemas.microsoft.com/office/drawing/2014/main" xmlns="" id="{239C797D-439C-94F0-E5DA-5CC1185FA126}"/>
              </a:ext>
            </a:extLst>
          </p:cNvPr>
          <p:cNvSpPr txBox="1"/>
          <p:nvPr/>
        </p:nvSpPr>
        <p:spPr>
          <a:xfrm>
            <a:off x="838200" y="1353312"/>
            <a:ext cx="10515600" cy="4598182"/>
          </a:xfrm>
          <a:prstGeom prst="rect">
            <a:avLst/>
          </a:prstGeom>
          <a:noFill/>
        </p:spPr>
        <p:txBody>
          <a:bodyPr wrap="square">
            <a:spAutoFit/>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sl-SI" altLang="sl-SI" sz="24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rPr>
              <a:t>HVALA ZA VAŠO POZORNOST!</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sl-SI" altLang="sl-SI" sz="1600" b="0"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sl-SI" altLang="sl-SI" sz="1600" b="0"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rPr>
              <a:t>Kontaktni podatki:</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rPr>
              <a:t>TRGOVINSKA ZBORNICA SLOVENIJE</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rPr>
              <a:t>Dunajska cesta 167, 1000 Ljubljana</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rPr>
              <a:t>Telefon: +386 1 5898 212/213</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rPr>
              <a:t>E-naslov: </a:t>
            </a: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hlinkClick r:id="rId2"/>
              </a:rPr>
              <a:t>info@tzslo.si</a:t>
            </a:r>
            <a:endPar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rPr>
              <a:t>Barbara Krivic, pravna svetovalka</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hlinkClick r:id="rId3"/>
              </a:rPr>
              <a:t>barbara.krivic@tzslo.si</a:t>
            </a: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rPr>
              <a:t>, 01 5898 216</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rPr>
              <a:t>Karmen Fortuna, </a:t>
            </a:r>
            <a:r>
              <a:rPr lang="sl-SI" altLang="sl-SI" sz="1600" b="1" kern="0">
                <a:solidFill>
                  <a:srgbClr val="800000"/>
                </a:solidFill>
                <a:effectLst>
                  <a:outerShdw blurRad="38100" dist="38100" dir="2700000" algn="tl">
                    <a:srgbClr val="C0C0C0"/>
                  </a:outerShdw>
                </a:effectLst>
                <a:latin typeface="Verdana" pitchFamily="34" charset="0"/>
              </a:rPr>
              <a:t>višja</a:t>
            </a:r>
            <a:r>
              <a:rPr kumimoji="0" lang="sl-SI" altLang="sl-SI" sz="1600" b="1" i="0" u="none" strike="noStrike" kern="0" cap="none" spc="0" normalizeH="0" baseline="0" noProof="0">
                <a:ln>
                  <a:noFill/>
                </a:ln>
                <a:solidFill>
                  <a:srgbClr val="800000"/>
                </a:solidFill>
                <a:effectLst>
                  <a:outerShdw blurRad="38100" dist="38100" dir="2700000" algn="tl">
                    <a:srgbClr val="C0C0C0"/>
                  </a:outerShdw>
                </a:effectLst>
                <a:uLnTx/>
                <a:uFillTx/>
                <a:latin typeface="Verdana" pitchFamily="34" charset="0"/>
                <a:ea typeface="+mn-ea"/>
                <a:cs typeface="+mn-cs"/>
              </a:rPr>
              <a:t> </a:t>
            </a: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rPr>
              <a:t>svetovalka</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hlinkClick r:id="rId4"/>
              </a:rPr>
              <a:t>karmen.fortuna@tzslo.si</a:t>
            </a:r>
            <a:r>
              <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rPr>
              <a:t>, 01 5898 218</a:t>
            </a:r>
          </a:p>
          <a:p>
            <a:pPr marL="0" marR="0" lvl="0" indent="0" algn="l" defTabSz="914400" rtl="0" eaLnBrk="1" fontAlgn="base" latinLnBrk="0" hangingPunct="1">
              <a:lnSpc>
                <a:spcPct val="100000"/>
              </a:lnSpc>
              <a:spcBef>
                <a:spcPct val="20000"/>
              </a:spcBef>
              <a:spcAft>
                <a:spcPct val="0"/>
              </a:spcAft>
              <a:buClrTx/>
              <a:buSzTx/>
              <a:buFontTx/>
              <a:buNone/>
              <a:tabLst/>
              <a:defRPr/>
            </a:pPr>
            <a:endParaRPr lang="sl-SI" altLang="sl-SI" sz="1600" b="1" kern="0" dirty="0">
              <a:solidFill>
                <a:srgbClr val="800000"/>
              </a:solidFill>
              <a:effectLst>
                <a:outerShdw blurRad="38100" dist="38100" dir="2700000" algn="tl">
                  <a:srgbClr val="C0C0C0"/>
                </a:outerShdw>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sl-SI" altLang="sl-SI" sz="1600" b="1" i="0" u="none" strike="noStrike" kern="0" cap="none" spc="0" normalizeH="0" baseline="0" noProof="0" dirty="0">
              <a:ln>
                <a:noFill/>
              </a:ln>
              <a:solidFill>
                <a:srgbClr val="800000"/>
              </a:solidFill>
              <a:effectLst>
                <a:outerShdw blurRad="38100" dist="38100" dir="2700000" algn="tl">
                  <a:srgbClr val="C0C0C0"/>
                </a:outerShdw>
              </a:effectLst>
              <a:uLnTx/>
              <a:uFillTx/>
              <a:latin typeface="Verdana" pitchFamily="34" charset="0"/>
              <a:ea typeface="+mn-ea"/>
              <a:cs typeface="+mn-cs"/>
            </a:endParaRPr>
          </a:p>
        </p:txBody>
      </p:sp>
      <p:pic>
        <p:nvPicPr>
          <p:cNvPr id="8" name="Slika 3">
            <a:extLst>
              <a:ext uri="{FF2B5EF4-FFF2-40B4-BE49-F238E27FC236}">
                <a16:creationId xmlns:a16="http://schemas.microsoft.com/office/drawing/2014/main" xmlns="" id="{2B5AF29B-912A-C1C9-CE8A-FA9E26BF314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55912" y="5410794"/>
            <a:ext cx="6480175"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6523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9DF37091-DBE0-B832-0269-14529BC3EF6A}"/>
              </a:ext>
            </a:extLst>
          </p:cNvPr>
          <p:cNvSpPr>
            <a:spLocks noGrp="1"/>
          </p:cNvSpPr>
          <p:nvPr>
            <p:ph type="title"/>
          </p:nvPr>
        </p:nvSpPr>
        <p:spPr/>
        <p:txBody>
          <a:bodyPr>
            <a:normAutofit fontScale="90000"/>
          </a:bodyPr>
          <a:lstStyle/>
          <a:p>
            <a:r>
              <a:rPr lang="sl-SI" sz="1800" dirty="0" smtClean="0"/>
              <a:t/>
            </a:r>
            <a:br>
              <a:rPr lang="sl-SI" sz="1800" dirty="0" smtClean="0"/>
            </a:br>
            <a:r>
              <a:rPr lang="sl-SI" sz="1800" dirty="0"/>
              <a:t/>
            </a:r>
            <a:br>
              <a:rPr lang="sl-SI" sz="1800" dirty="0"/>
            </a:br>
            <a:r>
              <a:rPr lang="sl-SI" sz="1800" b="1" dirty="0" smtClean="0">
                <a:solidFill>
                  <a:srgbClr val="990033"/>
                </a:solidFill>
                <a:latin typeface="Verdana" panose="020B0604030504040204" pitchFamily="34" charset="0"/>
                <a:ea typeface="Verdana" panose="020B0604030504040204" pitchFamily="34" charset="0"/>
              </a:rPr>
              <a:t>POENOTENI REŽIMI GIBANJA MED BOLNIŠKO ODSOTNOSTJO</a:t>
            </a:r>
            <a:r>
              <a:rPr lang="sl-SI" sz="1800" b="1" dirty="0">
                <a:solidFill>
                  <a:srgbClr val="990033"/>
                </a:solidFill>
                <a:latin typeface="Verdana" panose="020B0604030504040204" pitchFamily="34" charset="0"/>
                <a:ea typeface="Verdana" panose="020B0604030504040204" pitchFamily="34" charset="0"/>
              </a:rPr>
              <a:t/>
            </a:r>
            <a:br>
              <a:rPr lang="sl-SI" sz="1800" b="1" dirty="0">
                <a:solidFill>
                  <a:srgbClr val="990033"/>
                </a:solidFill>
                <a:latin typeface="Verdana" panose="020B0604030504040204" pitchFamily="34" charset="0"/>
                <a:ea typeface="Verdana" panose="020B0604030504040204" pitchFamily="34" charset="0"/>
              </a:rPr>
            </a:br>
            <a:r>
              <a:rPr lang="sl-SI" sz="1800" b="1" dirty="0" smtClean="0">
                <a:solidFill>
                  <a:srgbClr val="990033"/>
                </a:solidFill>
                <a:latin typeface="Verdana" panose="020B0604030504040204" pitchFamily="34" charset="0"/>
                <a:ea typeface="Verdana" panose="020B0604030504040204" pitchFamily="34" charset="0"/>
              </a:rPr>
              <a:t/>
            </a:r>
            <a:br>
              <a:rPr lang="sl-SI" sz="1800" b="1" dirty="0" smtClean="0">
                <a:solidFill>
                  <a:srgbClr val="990033"/>
                </a:solidFill>
                <a:latin typeface="Verdana" panose="020B0604030504040204" pitchFamily="34" charset="0"/>
                <a:ea typeface="Verdana" panose="020B0604030504040204" pitchFamily="34" charset="0"/>
              </a:rPr>
            </a:br>
            <a:endParaRPr lang="sl-SI" sz="1800" b="1" dirty="0">
              <a:solidFill>
                <a:srgbClr val="990033"/>
              </a:solidFill>
              <a:latin typeface="Verdana" panose="020B0604030504040204" pitchFamily="34" charset="0"/>
              <a:ea typeface="Verdana" panose="020B0604030504040204" pitchFamily="34" charset="0"/>
            </a:endParaRPr>
          </a:p>
        </p:txBody>
      </p:sp>
      <p:sp>
        <p:nvSpPr>
          <p:cNvPr id="3" name="Označba mesta vsebine 2">
            <a:extLst>
              <a:ext uri="{FF2B5EF4-FFF2-40B4-BE49-F238E27FC236}">
                <a16:creationId xmlns:a16="http://schemas.microsoft.com/office/drawing/2014/main" xmlns="" id="{ED60A2E6-2927-E8AB-D8A7-9F2F58A45555}"/>
              </a:ext>
            </a:extLst>
          </p:cNvPr>
          <p:cNvSpPr>
            <a:spLocks noGrp="1"/>
          </p:cNvSpPr>
          <p:nvPr>
            <p:ph idx="1"/>
          </p:nvPr>
        </p:nvSpPr>
        <p:spPr>
          <a:xfrm>
            <a:off x="838200" y="1444752"/>
            <a:ext cx="10515600" cy="4973300"/>
          </a:xfrm>
        </p:spPr>
        <p:txBody>
          <a:bodyPr>
            <a:noAutofit/>
          </a:bodyPr>
          <a:lstStyle/>
          <a:p>
            <a:pPr marL="0" indent="0" algn="just">
              <a:lnSpc>
                <a:spcPct val="100000"/>
              </a:lnSpc>
              <a:spcBef>
                <a:spcPts val="0"/>
              </a:spcBef>
              <a:buNone/>
            </a:pPr>
            <a:r>
              <a:rPr lang="sl-SI" sz="1600" dirty="0" smtClean="0">
                <a:solidFill>
                  <a:srgbClr val="990033"/>
                </a:solidFill>
                <a:latin typeface="Verdana" panose="020B0604030504040204" pitchFamily="34" charset="0"/>
                <a:ea typeface="Verdana" panose="020B0604030504040204" pitchFamily="34" charset="0"/>
              </a:rPr>
              <a:t>Zakon </a:t>
            </a:r>
            <a:r>
              <a:rPr lang="sl-SI" sz="1600" dirty="0">
                <a:solidFill>
                  <a:srgbClr val="990033"/>
                </a:solidFill>
                <a:latin typeface="Verdana" panose="020B0604030504040204" pitchFamily="34" charset="0"/>
                <a:ea typeface="Verdana" panose="020B0604030504040204" pitchFamily="34" charset="0"/>
              </a:rPr>
              <a:t>o dodatnih interventnih ukrepih na področju zdravstva (</a:t>
            </a:r>
            <a:r>
              <a:rPr lang="sl-SI" sz="1600" dirty="0" err="1">
                <a:solidFill>
                  <a:srgbClr val="990033"/>
                </a:solidFill>
                <a:latin typeface="Verdana" panose="020B0604030504040204" pitchFamily="34" charset="0"/>
                <a:ea typeface="Verdana" panose="020B0604030504040204" pitchFamily="34" charset="0"/>
                <a:hlinkClick r:id="rId2"/>
              </a:rPr>
              <a:t>ZDIUPZ</a:t>
            </a:r>
            <a:r>
              <a:rPr lang="sl-SI" sz="1600" dirty="0">
                <a:solidFill>
                  <a:srgbClr val="990033"/>
                </a:solidFill>
                <a:latin typeface="Verdana" panose="020B0604030504040204" pitchFamily="34" charset="0"/>
                <a:ea typeface="Verdana" panose="020B0604030504040204" pitchFamily="34" charset="0"/>
              </a:rPr>
              <a:t>), ki je začel veljati 1. januarja letos, je prinesel novosti glede bolniških odsotnosti, ki predvidevajo pisna navodila o ravnanju in tudi sankcije ob njihovi kršitvi. </a:t>
            </a:r>
            <a:r>
              <a:rPr lang="sl-SI" sz="1600" b="1" dirty="0">
                <a:solidFill>
                  <a:srgbClr val="990033"/>
                </a:solidFill>
                <a:latin typeface="Verdana" panose="020B0604030504040204" pitchFamily="34" charset="0"/>
                <a:ea typeface="Verdana" panose="020B0604030504040204" pitchFamily="34" charset="0"/>
              </a:rPr>
              <a:t>Pisna navodila, s katerimi morajo biti seznanjeni zavarovanci in njihovi delodajalci, zdaj predvidevajo 7 režimov gibanja</a:t>
            </a:r>
            <a:r>
              <a:rPr lang="sl-SI" sz="1600" dirty="0">
                <a:solidFill>
                  <a:srgbClr val="990033"/>
                </a:solidFill>
                <a:latin typeface="Verdana" panose="020B0604030504040204" pitchFamily="34" charset="0"/>
                <a:ea typeface="Verdana" panose="020B0604030504040204" pitchFamily="34" charset="0"/>
              </a:rPr>
              <a:t>, ki se razlikujejo glede na območje, kjer se zavarovanec oz. pacient lahko giblje, in glede na aktivnosti, ki jih lahko izvaja. </a:t>
            </a:r>
            <a:r>
              <a:rPr lang="sl-SI" sz="1600" b="1" dirty="0">
                <a:solidFill>
                  <a:srgbClr val="990033"/>
                </a:solidFill>
                <a:latin typeface="Verdana" panose="020B0604030504040204" pitchFamily="34" charset="0"/>
                <a:ea typeface="Verdana" panose="020B0604030504040204" pitchFamily="34" charset="0"/>
              </a:rPr>
              <a:t>Odločanje o odhodu v tujino je po novem zgolj v pristojnosti ZZZS</a:t>
            </a:r>
            <a:r>
              <a:rPr lang="sl-SI" sz="1600" b="1" dirty="0" smtClean="0">
                <a:solidFill>
                  <a:srgbClr val="990033"/>
                </a:solidFill>
                <a:latin typeface="Verdana" panose="020B0604030504040204" pitchFamily="34" charset="0"/>
                <a:ea typeface="Verdana" panose="020B0604030504040204" pitchFamily="34" charset="0"/>
              </a:rPr>
              <a:t>.</a:t>
            </a:r>
          </a:p>
          <a:p>
            <a:pPr marL="0" indent="0" algn="just">
              <a:lnSpc>
                <a:spcPct val="100000"/>
              </a:lnSpc>
              <a:spcBef>
                <a:spcPts val="0"/>
              </a:spcBef>
              <a:buNone/>
            </a:pPr>
            <a:r>
              <a:rPr lang="sl-SI" sz="1600" dirty="0">
                <a:solidFill>
                  <a:srgbClr val="990033"/>
                </a:solidFill>
                <a:latin typeface="Verdana" panose="020B0604030504040204" pitchFamily="34" charset="0"/>
                <a:ea typeface="Verdana" panose="020B0604030504040204" pitchFamily="34" charset="0"/>
              </a:rPr>
              <a:t/>
            </a:r>
            <a:br>
              <a:rPr lang="sl-SI" sz="1600" dirty="0">
                <a:solidFill>
                  <a:srgbClr val="990033"/>
                </a:solidFill>
                <a:latin typeface="Verdana" panose="020B0604030504040204" pitchFamily="34" charset="0"/>
                <a:ea typeface="Verdana" panose="020B0604030504040204" pitchFamily="34" charset="0"/>
              </a:rPr>
            </a:br>
            <a:r>
              <a:rPr lang="sl-SI" sz="1600" b="1" dirty="0" smtClean="0">
                <a:solidFill>
                  <a:srgbClr val="990033"/>
                </a:solidFill>
                <a:latin typeface="Verdana" panose="020B0604030504040204" pitchFamily="34" charset="0"/>
                <a:ea typeface="Verdana" panose="020B0604030504040204" pitchFamily="34" charset="0"/>
              </a:rPr>
              <a:t>Predvideni</a:t>
            </a:r>
            <a:r>
              <a:rPr lang="sl-SI" sz="1600" b="1" dirty="0">
                <a:solidFill>
                  <a:srgbClr val="990033"/>
                </a:solidFill>
                <a:latin typeface="Verdana" panose="020B0604030504040204" pitchFamily="34" charset="0"/>
                <a:ea typeface="Verdana" panose="020B0604030504040204" pitchFamily="34" charset="0"/>
              </a:rPr>
              <a:t> režimi gibanja:</a:t>
            </a:r>
          </a:p>
          <a:p>
            <a:pPr>
              <a:lnSpc>
                <a:spcPct val="100000"/>
              </a:lnSpc>
              <a:spcBef>
                <a:spcPts val="0"/>
              </a:spcBef>
            </a:pPr>
            <a:r>
              <a:rPr lang="sl-SI" sz="1600" dirty="0">
                <a:solidFill>
                  <a:srgbClr val="990033"/>
                </a:solidFill>
                <a:latin typeface="Verdana" panose="020B0604030504040204" pitchFamily="34" charset="0"/>
                <a:ea typeface="Verdana" panose="020B0604030504040204" pitchFamily="34" charset="0"/>
              </a:rPr>
              <a:t>Počitek na domu </a:t>
            </a:r>
          </a:p>
          <a:p>
            <a:pPr>
              <a:lnSpc>
                <a:spcPct val="100000"/>
              </a:lnSpc>
              <a:spcBef>
                <a:spcPts val="0"/>
              </a:spcBef>
            </a:pPr>
            <a:r>
              <a:rPr lang="sl-SI" sz="1600" dirty="0">
                <a:solidFill>
                  <a:srgbClr val="990033"/>
                </a:solidFill>
                <a:latin typeface="Verdana" panose="020B0604030504040204" pitchFamily="34" charset="0"/>
                <a:ea typeface="Verdana" panose="020B0604030504040204" pitchFamily="34" charset="0"/>
              </a:rPr>
              <a:t>Počitek na domu z nujnimi izhodi v kraju prebivališča</a:t>
            </a:r>
          </a:p>
          <a:p>
            <a:pPr>
              <a:lnSpc>
                <a:spcPct val="100000"/>
              </a:lnSpc>
              <a:spcBef>
                <a:spcPts val="0"/>
              </a:spcBef>
            </a:pPr>
            <a:r>
              <a:rPr lang="sl-SI" sz="1600" dirty="0">
                <a:solidFill>
                  <a:srgbClr val="990033"/>
                </a:solidFill>
                <a:latin typeface="Verdana" panose="020B0604030504040204" pitchFamily="34" charset="0"/>
                <a:ea typeface="Verdana" panose="020B0604030504040204" pitchFamily="34" charset="0"/>
              </a:rPr>
              <a:t>Dovoljeno gibanje v kraju prebivališča </a:t>
            </a:r>
          </a:p>
          <a:p>
            <a:pPr>
              <a:lnSpc>
                <a:spcPct val="100000"/>
              </a:lnSpc>
              <a:spcBef>
                <a:spcPts val="0"/>
              </a:spcBef>
            </a:pPr>
            <a:r>
              <a:rPr lang="sl-SI" sz="1600" dirty="0">
                <a:solidFill>
                  <a:srgbClr val="990033"/>
                </a:solidFill>
                <a:latin typeface="Verdana" panose="020B0604030504040204" pitchFamily="34" charset="0"/>
                <a:ea typeface="Verdana" panose="020B0604030504040204" pitchFamily="34" charset="0"/>
              </a:rPr>
              <a:t>Dovoljeno gibanje v kraju in izven kraja prebivališča</a:t>
            </a:r>
          </a:p>
          <a:p>
            <a:pPr>
              <a:lnSpc>
                <a:spcPct val="100000"/>
              </a:lnSpc>
              <a:spcBef>
                <a:spcPts val="0"/>
              </a:spcBef>
            </a:pPr>
            <a:r>
              <a:rPr lang="sl-SI" sz="1600" dirty="0">
                <a:solidFill>
                  <a:srgbClr val="990033"/>
                </a:solidFill>
                <a:latin typeface="Verdana" panose="020B0604030504040204" pitchFamily="34" charset="0"/>
                <a:ea typeface="Verdana" panose="020B0604030504040204" pitchFamily="34" charset="0"/>
              </a:rPr>
              <a:t>Nega </a:t>
            </a:r>
          </a:p>
          <a:p>
            <a:pPr>
              <a:lnSpc>
                <a:spcPct val="100000"/>
              </a:lnSpc>
              <a:spcBef>
                <a:spcPts val="0"/>
              </a:spcBef>
            </a:pPr>
            <a:r>
              <a:rPr lang="sl-SI" sz="1600" dirty="0">
                <a:solidFill>
                  <a:srgbClr val="990033"/>
                </a:solidFill>
                <a:latin typeface="Verdana" panose="020B0604030504040204" pitchFamily="34" charset="0"/>
                <a:ea typeface="Verdana" panose="020B0604030504040204" pitchFamily="34" charset="0"/>
              </a:rPr>
              <a:t>Izolacija</a:t>
            </a:r>
          </a:p>
          <a:p>
            <a:pPr>
              <a:lnSpc>
                <a:spcPct val="100000"/>
              </a:lnSpc>
              <a:spcBef>
                <a:spcPts val="0"/>
              </a:spcBef>
            </a:pPr>
            <a:r>
              <a:rPr lang="sl-SI" sz="1600" dirty="0">
                <a:solidFill>
                  <a:srgbClr val="990033"/>
                </a:solidFill>
                <a:latin typeface="Verdana" panose="020B0604030504040204" pitchFamily="34" charset="0"/>
                <a:ea typeface="Verdana" panose="020B0604030504040204" pitchFamily="34" charset="0"/>
              </a:rPr>
              <a:t>Odhod v tujino – odobri le ZZZS</a:t>
            </a:r>
          </a:p>
          <a:p>
            <a:pPr marL="0" indent="0" algn="just">
              <a:buFontTx/>
              <a:buNone/>
            </a:pPr>
            <a:r>
              <a:rPr lang="sl-SI" sz="1600" b="1" dirty="0">
                <a:solidFill>
                  <a:srgbClr val="990033"/>
                </a:solidFill>
                <a:latin typeface="Verdana" panose="020B0604030504040204" pitchFamily="34" charset="0"/>
                <a:ea typeface="Verdana" panose="020B0604030504040204" pitchFamily="34" charset="0"/>
              </a:rPr>
              <a:t>Režim gibanja se določi ob začetku začasne zadržanosti od dela </a:t>
            </a:r>
            <a:r>
              <a:rPr lang="sl-SI" sz="1600" dirty="0">
                <a:solidFill>
                  <a:srgbClr val="990033"/>
                </a:solidFill>
                <a:latin typeface="Verdana" panose="020B0604030504040204" pitchFamily="34" charset="0"/>
                <a:ea typeface="Verdana" panose="020B0604030504040204" pitchFamily="34" charset="0"/>
              </a:rPr>
              <a:t>in </a:t>
            </a:r>
            <a:r>
              <a:rPr lang="sl-SI" sz="1600" b="1" dirty="0">
                <a:solidFill>
                  <a:srgbClr val="990033"/>
                </a:solidFill>
                <a:latin typeface="Verdana" panose="020B0604030504040204" pitchFamily="34" charset="0"/>
                <a:ea typeface="Verdana" panose="020B0604030504040204" pitchFamily="34" charset="0"/>
              </a:rPr>
              <a:t>ob morebitni spremembi navodil o ravnanju</a:t>
            </a:r>
            <a:r>
              <a:rPr lang="sl-SI" sz="1600" dirty="0">
                <a:solidFill>
                  <a:srgbClr val="990033"/>
                </a:solidFill>
                <a:latin typeface="Verdana" panose="020B0604030504040204" pitchFamily="34" charset="0"/>
                <a:ea typeface="Verdana" panose="020B0604030504040204" pitchFamily="34" charset="0"/>
              </a:rPr>
              <a:t>. Režim gibanja </a:t>
            </a:r>
            <a:r>
              <a:rPr lang="sl-SI" sz="1600" b="1" dirty="0">
                <a:solidFill>
                  <a:srgbClr val="990033"/>
                </a:solidFill>
                <a:latin typeface="Verdana" panose="020B0604030504040204" pitchFamily="34" charset="0"/>
                <a:ea typeface="Verdana" panose="020B0604030504040204" pitchFamily="34" charset="0"/>
              </a:rPr>
              <a:t>opredeli zdravnik, ki odloča o začasni zadržanosti od dela</a:t>
            </a:r>
            <a:r>
              <a:rPr lang="sl-SI" sz="1600" dirty="0">
                <a:solidFill>
                  <a:srgbClr val="990033"/>
                </a:solidFill>
                <a:latin typeface="Verdana" panose="020B0604030504040204" pitchFamily="34" charset="0"/>
                <a:ea typeface="Verdana" panose="020B0604030504040204" pitchFamily="34" charset="0"/>
              </a:rPr>
              <a:t>. To je lahko osebni zdravnik ali imenovani zdravnik oz. zdravstvena komisija. </a:t>
            </a:r>
            <a:endParaRPr lang="sl-SI" altLang="sl-SI" sz="1600" b="1" dirty="0">
              <a:solidFill>
                <a:srgbClr val="990033"/>
              </a:solidFill>
              <a:latin typeface="Verdana" panose="020B0604030504040204" pitchFamily="34" charset="0"/>
              <a:ea typeface="Verdana" panose="020B0604030504040204" pitchFamily="34" charset="0"/>
              <a:cs typeface="Verdana" panose="020B0604030504040204" pitchFamily="34" charset="0"/>
            </a:endParaRPr>
          </a:p>
        </p:txBody>
      </p:sp>
      <p:sp>
        <p:nvSpPr>
          <p:cNvPr id="4" name="Označba mesta noge 3">
            <a:extLst>
              <a:ext uri="{FF2B5EF4-FFF2-40B4-BE49-F238E27FC236}">
                <a16:creationId xmlns:a16="http://schemas.microsoft.com/office/drawing/2014/main" xmlns="" id="{BAFCE19C-145D-A037-8375-DF1C6F73747D}"/>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Tree>
    <p:extLst>
      <p:ext uri="{BB962C8B-B14F-4D97-AF65-F5344CB8AC3E}">
        <p14:creationId xmlns:p14="http://schemas.microsoft.com/office/powerpoint/2010/main" val="1004438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9DF37091-DBE0-B832-0269-14529BC3EF6A}"/>
              </a:ext>
            </a:extLst>
          </p:cNvPr>
          <p:cNvSpPr>
            <a:spLocks noGrp="1"/>
          </p:cNvSpPr>
          <p:nvPr>
            <p:ph type="title"/>
          </p:nvPr>
        </p:nvSpPr>
        <p:spPr/>
        <p:txBody>
          <a:bodyPr>
            <a:normAutofit fontScale="90000"/>
          </a:bodyPr>
          <a:lstStyle/>
          <a:p>
            <a:r>
              <a:rPr lang="sl-SI" sz="1800" dirty="0" smtClean="0"/>
              <a:t/>
            </a:r>
            <a:br>
              <a:rPr lang="sl-SI" sz="1800" dirty="0" smtClean="0"/>
            </a:br>
            <a:r>
              <a:rPr lang="sl-SI" sz="1800" dirty="0"/>
              <a:t/>
            </a:r>
            <a:br>
              <a:rPr lang="sl-SI" sz="1800" dirty="0"/>
            </a:br>
            <a:r>
              <a:rPr lang="sl-SI" sz="1800" b="1" dirty="0" smtClean="0">
                <a:solidFill>
                  <a:srgbClr val="990033"/>
                </a:solidFill>
                <a:latin typeface="Verdana" panose="020B0604030504040204" pitchFamily="34" charset="0"/>
                <a:ea typeface="Verdana" panose="020B0604030504040204" pitchFamily="34" charset="0"/>
              </a:rPr>
              <a:t>POENOTENI REŽIMI GIBANJA MED BOLNIŠKO ODSOTNOSTJO</a:t>
            </a:r>
            <a:r>
              <a:rPr lang="sl-SI" sz="1800" b="1" dirty="0">
                <a:solidFill>
                  <a:srgbClr val="990033"/>
                </a:solidFill>
                <a:latin typeface="Verdana" panose="020B0604030504040204" pitchFamily="34" charset="0"/>
                <a:ea typeface="Verdana" panose="020B0604030504040204" pitchFamily="34" charset="0"/>
              </a:rPr>
              <a:t/>
            </a:r>
            <a:br>
              <a:rPr lang="sl-SI" sz="1800" b="1" dirty="0">
                <a:solidFill>
                  <a:srgbClr val="990033"/>
                </a:solidFill>
                <a:latin typeface="Verdana" panose="020B0604030504040204" pitchFamily="34" charset="0"/>
                <a:ea typeface="Verdana" panose="020B0604030504040204" pitchFamily="34" charset="0"/>
              </a:rPr>
            </a:br>
            <a:r>
              <a:rPr lang="sl-SI" sz="1800" b="1" dirty="0" smtClean="0">
                <a:solidFill>
                  <a:srgbClr val="990033"/>
                </a:solidFill>
                <a:latin typeface="Verdana" panose="020B0604030504040204" pitchFamily="34" charset="0"/>
                <a:ea typeface="Verdana" panose="020B0604030504040204" pitchFamily="34" charset="0"/>
              </a:rPr>
              <a:t/>
            </a:r>
            <a:br>
              <a:rPr lang="sl-SI" sz="1800" b="1" dirty="0" smtClean="0">
                <a:solidFill>
                  <a:srgbClr val="990033"/>
                </a:solidFill>
                <a:latin typeface="Verdana" panose="020B0604030504040204" pitchFamily="34" charset="0"/>
                <a:ea typeface="Verdana" panose="020B0604030504040204" pitchFamily="34" charset="0"/>
              </a:rPr>
            </a:br>
            <a:endParaRPr lang="sl-SI" sz="1800" b="1" dirty="0">
              <a:solidFill>
                <a:srgbClr val="990033"/>
              </a:solidFill>
              <a:latin typeface="Verdana" panose="020B0604030504040204" pitchFamily="34" charset="0"/>
              <a:ea typeface="Verdana" panose="020B0604030504040204" pitchFamily="34" charset="0"/>
            </a:endParaRPr>
          </a:p>
        </p:txBody>
      </p:sp>
      <p:sp>
        <p:nvSpPr>
          <p:cNvPr id="3" name="Označba mesta vsebine 2">
            <a:extLst>
              <a:ext uri="{FF2B5EF4-FFF2-40B4-BE49-F238E27FC236}">
                <a16:creationId xmlns:a16="http://schemas.microsoft.com/office/drawing/2014/main" xmlns="" id="{ED60A2E6-2927-E8AB-D8A7-9F2F58A45555}"/>
              </a:ext>
            </a:extLst>
          </p:cNvPr>
          <p:cNvSpPr>
            <a:spLocks noGrp="1"/>
          </p:cNvSpPr>
          <p:nvPr>
            <p:ph idx="1"/>
          </p:nvPr>
        </p:nvSpPr>
        <p:spPr>
          <a:xfrm>
            <a:off x="838200" y="1444752"/>
            <a:ext cx="10515600" cy="4973300"/>
          </a:xfrm>
        </p:spPr>
        <p:txBody>
          <a:bodyPr>
            <a:noAutofit/>
          </a:bodyPr>
          <a:lstStyle/>
          <a:p>
            <a:pPr marL="0" indent="0" algn="just">
              <a:lnSpc>
                <a:spcPct val="100000"/>
              </a:lnSpc>
              <a:spcBef>
                <a:spcPts val="0"/>
              </a:spcBef>
              <a:buNone/>
            </a:pPr>
            <a:endParaRPr lang="sl-SI" sz="1600" dirty="0" smtClean="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r>
              <a:rPr lang="sl-SI" sz="1600" dirty="0" smtClean="0">
                <a:solidFill>
                  <a:srgbClr val="990033"/>
                </a:solidFill>
                <a:latin typeface="Verdana" panose="020B0604030504040204" pitchFamily="34" charset="0"/>
                <a:ea typeface="Verdana" panose="020B0604030504040204" pitchFamily="34" charset="0"/>
              </a:rPr>
              <a:t>S </a:t>
            </a:r>
            <a:r>
              <a:rPr lang="sl-SI" sz="1600" dirty="0">
                <a:solidFill>
                  <a:srgbClr val="990033"/>
                </a:solidFill>
                <a:latin typeface="Verdana" panose="020B0604030504040204" pitchFamily="34" charset="0"/>
                <a:ea typeface="Verdana" panose="020B0604030504040204" pitchFamily="34" charset="0"/>
              </a:rPr>
              <a:t>sprejetimi režimi gibanja je storjen prvi korak, ki zdravnikom po celi Sloveniji omogoča določanje poenotenih režimov in seznanitev zavarovancev z njimi. V naslednjem koraku, </a:t>
            </a:r>
            <a:r>
              <a:rPr lang="sl-SI" sz="1600" b="1" dirty="0">
                <a:solidFill>
                  <a:srgbClr val="990033"/>
                </a:solidFill>
                <a:latin typeface="Verdana" panose="020B0604030504040204" pitchFamily="34" charset="0"/>
                <a:ea typeface="Verdana" panose="020B0604030504040204" pitchFamily="34" charset="0"/>
              </a:rPr>
              <a:t>ko bo vzpostavljena še tehnična rešitev, bo režim gibanja z odprtjem bolniškega staleža in določitvijo režima avtomatično sporočen tako zavarovancem (na </a:t>
            </a:r>
            <a:r>
              <a:rPr lang="sl-SI" sz="1600" b="1" dirty="0" err="1">
                <a:solidFill>
                  <a:srgbClr val="990033"/>
                </a:solidFill>
                <a:latin typeface="Verdana" panose="020B0604030504040204" pitchFamily="34" charset="0"/>
                <a:ea typeface="Verdana" panose="020B0604030504040204" pitchFamily="34" charset="0"/>
              </a:rPr>
              <a:t>zVEM</a:t>
            </a:r>
            <a:r>
              <a:rPr lang="sl-SI" sz="1600" b="1" dirty="0">
                <a:solidFill>
                  <a:srgbClr val="990033"/>
                </a:solidFill>
                <a:latin typeface="Verdana" panose="020B0604030504040204" pitchFamily="34" charset="0"/>
                <a:ea typeface="Verdana" panose="020B0604030504040204" pitchFamily="34" charset="0"/>
              </a:rPr>
              <a:t>, po e-pošti) kot delodajalcem (na SPOT sistem). </a:t>
            </a:r>
            <a:endParaRPr lang="sl-SI" sz="1600" b="1" dirty="0" smtClean="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endParaRPr lang="sl-SI" sz="1600" dirty="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r>
              <a:rPr lang="sl-SI" sz="1600" b="1" dirty="0" smtClean="0">
                <a:solidFill>
                  <a:srgbClr val="990033"/>
                </a:solidFill>
                <a:latin typeface="Verdana" panose="020B0604030504040204" pitchFamily="34" charset="0"/>
                <a:ea typeface="Verdana" panose="020B0604030504040204" pitchFamily="34" charset="0"/>
              </a:rPr>
              <a:t>Zavarovanec </a:t>
            </a:r>
            <a:r>
              <a:rPr lang="sl-SI" sz="1600" dirty="0">
                <a:solidFill>
                  <a:srgbClr val="990033"/>
                </a:solidFill>
                <a:latin typeface="Verdana" panose="020B0604030504040204" pitchFamily="34" charset="0"/>
                <a:ea typeface="Verdana" panose="020B0604030504040204" pitchFamily="34" charset="0"/>
              </a:rPr>
              <a:t>danes navodila lahko prejme </a:t>
            </a:r>
            <a:r>
              <a:rPr lang="sl-SI" sz="1600" b="1" dirty="0">
                <a:solidFill>
                  <a:srgbClr val="990033"/>
                </a:solidFill>
                <a:latin typeface="Verdana" panose="020B0604030504040204" pitchFamily="34" charset="0"/>
                <a:ea typeface="Verdana" panose="020B0604030504040204" pitchFamily="34" charset="0"/>
              </a:rPr>
              <a:t>po e-pošti, ali na </a:t>
            </a:r>
            <a:r>
              <a:rPr lang="sl-SI" sz="1600" b="1" dirty="0" err="1">
                <a:solidFill>
                  <a:srgbClr val="990033"/>
                </a:solidFill>
                <a:latin typeface="Verdana" panose="020B0604030504040204" pitchFamily="34" charset="0"/>
                <a:ea typeface="Verdana" panose="020B0604030504040204" pitchFamily="34" charset="0"/>
              </a:rPr>
              <a:t>zVEM</a:t>
            </a:r>
            <a:r>
              <a:rPr lang="sl-SI" sz="1600" b="1" dirty="0">
                <a:solidFill>
                  <a:srgbClr val="990033"/>
                </a:solidFill>
                <a:latin typeface="Verdana" panose="020B0604030504040204" pitchFamily="34" charset="0"/>
                <a:ea typeface="Verdana" panose="020B0604030504040204" pitchFamily="34" charset="0"/>
              </a:rPr>
              <a:t> oz. mora sam pridobiti navodila od zdravnika</a:t>
            </a:r>
            <a:r>
              <a:rPr lang="sl-SI" sz="1600" dirty="0">
                <a:solidFill>
                  <a:srgbClr val="990033"/>
                </a:solidFill>
                <a:latin typeface="Verdana" panose="020B0604030504040204" pitchFamily="34" charset="0"/>
                <a:ea typeface="Verdana" panose="020B0604030504040204" pitchFamily="34" charset="0"/>
              </a:rPr>
              <a:t> (prek portala za paciente, kot natisnjen dokument v roke), </a:t>
            </a:r>
            <a:r>
              <a:rPr lang="sl-SI" sz="1600" b="1" dirty="0">
                <a:solidFill>
                  <a:srgbClr val="990033"/>
                </a:solidFill>
                <a:latin typeface="Verdana" panose="020B0604030504040204" pitchFamily="34" charset="0"/>
                <a:ea typeface="Verdana" panose="020B0604030504040204" pitchFamily="34" charset="0"/>
              </a:rPr>
              <a:t>delodajalcem</a:t>
            </a:r>
            <a:r>
              <a:rPr lang="sl-SI" sz="1600" dirty="0">
                <a:solidFill>
                  <a:srgbClr val="990033"/>
                </a:solidFill>
                <a:latin typeface="Verdana" panose="020B0604030504040204" pitchFamily="34" charset="0"/>
                <a:ea typeface="Verdana" panose="020B0604030504040204" pitchFamily="34" charset="0"/>
              </a:rPr>
              <a:t> pa se režim gibanja oz. navodilo o ravnanju </a:t>
            </a:r>
            <a:r>
              <a:rPr lang="sl-SI" sz="1600" b="1" dirty="0">
                <a:solidFill>
                  <a:srgbClr val="990033"/>
                </a:solidFill>
                <a:latin typeface="Verdana" panose="020B0604030504040204" pitchFamily="34" charset="0"/>
                <a:ea typeface="Verdana" panose="020B0604030504040204" pitchFamily="34" charset="0"/>
              </a:rPr>
              <a:t>za zdaj posreduje le na podlagi zahteve</a:t>
            </a:r>
            <a:r>
              <a:rPr lang="sl-SI" sz="1600" dirty="0">
                <a:solidFill>
                  <a:srgbClr val="990033"/>
                </a:solidFill>
                <a:latin typeface="Verdana" panose="020B0604030504040204" pitchFamily="34" charset="0"/>
                <a:ea typeface="Verdana" panose="020B0604030504040204" pitchFamily="34" charset="0"/>
              </a:rPr>
              <a:t>. </a:t>
            </a:r>
            <a:endParaRPr lang="sl-SI" sz="1600" dirty="0" smtClean="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endParaRPr lang="sl-SI" altLang="sl-SI" sz="1600" b="1" dirty="0">
              <a:solidFill>
                <a:srgbClr val="990033"/>
              </a:solidFill>
              <a:latin typeface="Verdana" panose="020B0604030504040204" pitchFamily="34" charset="0"/>
              <a:ea typeface="Verdana" panose="020B0604030504040204" pitchFamily="34" charset="0"/>
              <a:cs typeface="Verdana" panose="020B0604030504040204" pitchFamily="34" charset="0"/>
            </a:endParaRPr>
          </a:p>
          <a:p>
            <a:pPr marL="0" indent="0" algn="just">
              <a:lnSpc>
                <a:spcPct val="100000"/>
              </a:lnSpc>
              <a:spcBef>
                <a:spcPts val="0"/>
              </a:spcBef>
              <a:buNone/>
            </a:pPr>
            <a:r>
              <a:rPr lang="sl-SI" sz="1600" dirty="0">
                <a:solidFill>
                  <a:srgbClr val="990033"/>
                </a:solidFill>
                <a:latin typeface="Verdana" panose="020B0604030504040204" pitchFamily="34" charset="0"/>
                <a:ea typeface="Verdana" panose="020B0604030504040204" pitchFamily="34" charset="0"/>
              </a:rPr>
              <a:t>Bolniška odsotnost je namenjena zdravljenju in čim hitrejši vrnitvi na delo. Zato mora zavarovanec upoštevati navodila zdravnika in predpisani režim gibanja. </a:t>
            </a:r>
            <a:r>
              <a:rPr lang="sl-SI" sz="1600" b="1" dirty="0">
                <a:solidFill>
                  <a:srgbClr val="990033"/>
                </a:solidFill>
                <a:latin typeface="Verdana" panose="020B0604030504040204" pitchFamily="34" charset="0"/>
                <a:ea typeface="Verdana" panose="020B0604030504040204" pitchFamily="34" charset="0"/>
              </a:rPr>
              <a:t>Posledice kršenja navodil</a:t>
            </a:r>
            <a:r>
              <a:rPr lang="sl-SI" sz="1600" dirty="0">
                <a:solidFill>
                  <a:srgbClr val="990033"/>
                </a:solidFill>
                <a:latin typeface="Verdana" panose="020B0604030504040204" pitchFamily="34" charset="0"/>
                <a:ea typeface="Verdana" panose="020B0604030504040204" pitchFamily="34" charset="0"/>
              </a:rPr>
              <a:t> o ravnanju pa </a:t>
            </a:r>
            <a:r>
              <a:rPr lang="sl-SI" sz="1600" dirty="0" smtClean="0">
                <a:solidFill>
                  <a:srgbClr val="990033"/>
                </a:solidFill>
                <a:latin typeface="Verdana" panose="020B0604030504040204" pitchFamily="34" charset="0"/>
                <a:ea typeface="Verdana" panose="020B0604030504040204" pitchFamily="34" charset="0"/>
              </a:rPr>
              <a:t>pomenijo:</a:t>
            </a:r>
          </a:p>
          <a:p>
            <a:pPr algn="just">
              <a:lnSpc>
                <a:spcPct val="100000"/>
              </a:lnSpc>
              <a:spcBef>
                <a:spcPts val="0"/>
              </a:spcBef>
            </a:pPr>
            <a:r>
              <a:rPr lang="sl-SI" sz="1600" dirty="0" smtClean="0">
                <a:solidFill>
                  <a:srgbClr val="990033"/>
                </a:solidFill>
                <a:latin typeface="Verdana" panose="020B0604030504040204" pitchFamily="34" charset="0"/>
                <a:ea typeface="Verdana" panose="020B0604030504040204" pitchFamily="34" charset="0"/>
              </a:rPr>
              <a:t>v </a:t>
            </a:r>
            <a:r>
              <a:rPr lang="sl-SI" sz="1600" dirty="0">
                <a:solidFill>
                  <a:srgbClr val="990033"/>
                </a:solidFill>
                <a:latin typeface="Verdana" panose="020B0604030504040204" pitchFamily="34" charset="0"/>
                <a:ea typeface="Verdana" panose="020B0604030504040204" pitchFamily="34" charset="0"/>
              </a:rPr>
              <a:t>primeru ugotovljene </a:t>
            </a:r>
            <a:r>
              <a:rPr lang="sl-SI" sz="1600" b="1" u="sng" dirty="0">
                <a:solidFill>
                  <a:srgbClr val="990033"/>
                </a:solidFill>
                <a:latin typeface="Verdana" panose="020B0604030504040204" pitchFamily="34" charset="0"/>
                <a:ea typeface="Verdana" panose="020B0604030504040204" pitchFamily="34" charset="0"/>
              </a:rPr>
              <a:t>prve kršitve zabeleženje te kršitve </a:t>
            </a:r>
            <a:r>
              <a:rPr lang="sl-SI" sz="1600" dirty="0">
                <a:solidFill>
                  <a:srgbClr val="990033"/>
                </a:solidFill>
                <a:latin typeface="Verdana" panose="020B0604030504040204" pitchFamily="34" charset="0"/>
                <a:ea typeface="Verdana" panose="020B0604030504040204" pitchFamily="34" charset="0"/>
              </a:rPr>
              <a:t>(odločba ZZZS) in </a:t>
            </a:r>
            <a:endParaRPr lang="sl-SI" sz="1600" dirty="0" smtClean="0">
              <a:solidFill>
                <a:srgbClr val="990033"/>
              </a:solidFill>
              <a:latin typeface="Verdana" panose="020B0604030504040204" pitchFamily="34" charset="0"/>
              <a:ea typeface="Verdana" panose="020B0604030504040204" pitchFamily="34" charset="0"/>
            </a:endParaRPr>
          </a:p>
          <a:p>
            <a:pPr algn="just">
              <a:lnSpc>
                <a:spcPct val="100000"/>
              </a:lnSpc>
              <a:spcBef>
                <a:spcPts val="0"/>
              </a:spcBef>
            </a:pPr>
            <a:r>
              <a:rPr lang="sl-SI" sz="1600" b="1" u="sng" dirty="0" smtClean="0">
                <a:solidFill>
                  <a:srgbClr val="990033"/>
                </a:solidFill>
                <a:latin typeface="Verdana" panose="020B0604030504040204" pitchFamily="34" charset="0"/>
                <a:ea typeface="Verdana" panose="020B0604030504040204" pitchFamily="34" charset="0"/>
              </a:rPr>
              <a:t>ob </a:t>
            </a:r>
            <a:r>
              <a:rPr lang="sl-SI" sz="1600" b="1" u="sng" dirty="0">
                <a:solidFill>
                  <a:srgbClr val="990033"/>
                </a:solidFill>
                <a:latin typeface="Verdana" panose="020B0604030504040204" pitchFamily="34" charset="0"/>
                <a:ea typeface="Verdana" panose="020B0604030504040204" pitchFamily="34" charset="0"/>
              </a:rPr>
              <a:t>ponovni kršitvi v petih letih</a:t>
            </a:r>
            <a:r>
              <a:rPr lang="sl-SI" sz="1600" b="1" dirty="0">
                <a:solidFill>
                  <a:srgbClr val="990033"/>
                </a:solidFill>
                <a:latin typeface="Verdana" panose="020B0604030504040204" pitchFamily="34" charset="0"/>
                <a:ea typeface="Verdana" panose="020B0604030504040204" pitchFamily="34" charset="0"/>
              </a:rPr>
              <a:t> </a:t>
            </a:r>
            <a:r>
              <a:rPr lang="sl-SI" sz="1600" dirty="0">
                <a:solidFill>
                  <a:srgbClr val="990033"/>
                </a:solidFill>
                <a:latin typeface="Verdana" panose="020B0604030504040204" pitchFamily="34" charset="0"/>
                <a:ea typeface="Verdana" panose="020B0604030504040204" pitchFamily="34" charset="0"/>
              </a:rPr>
              <a:t>tudi </a:t>
            </a:r>
            <a:r>
              <a:rPr lang="sl-SI" sz="1600" b="1" u="sng" dirty="0">
                <a:solidFill>
                  <a:srgbClr val="990033"/>
                </a:solidFill>
                <a:latin typeface="Verdana" panose="020B0604030504040204" pitchFamily="34" charset="0"/>
                <a:ea typeface="Verdana" panose="020B0604030504040204" pitchFamily="34" charset="0"/>
              </a:rPr>
              <a:t>odvzem neto nadomestila plače</a:t>
            </a:r>
            <a:r>
              <a:rPr lang="sl-SI" sz="1600" dirty="0">
                <a:solidFill>
                  <a:srgbClr val="990033"/>
                </a:solidFill>
                <a:latin typeface="Verdana" panose="020B0604030504040204" pitchFamily="34" charset="0"/>
                <a:ea typeface="Verdana" panose="020B0604030504040204" pitchFamily="34" charset="0"/>
              </a:rPr>
              <a:t>. </a:t>
            </a:r>
            <a:endParaRPr lang="sl-SI" sz="1600" dirty="0" smtClean="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endParaRPr lang="sl-SI" sz="1600" dirty="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r>
              <a:rPr lang="sl-SI" sz="1600" dirty="0" smtClean="0">
                <a:solidFill>
                  <a:srgbClr val="990033"/>
                </a:solidFill>
                <a:latin typeface="Verdana" panose="020B0604030504040204" pitchFamily="34" charset="0"/>
                <a:ea typeface="Verdana" panose="020B0604030504040204" pitchFamily="34" charset="0"/>
              </a:rPr>
              <a:t>Če </a:t>
            </a:r>
            <a:r>
              <a:rPr lang="sl-SI" sz="1600" dirty="0">
                <a:solidFill>
                  <a:srgbClr val="990033"/>
                </a:solidFill>
                <a:latin typeface="Verdana" panose="020B0604030504040204" pitchFamily="34" charset="0"/>
                <a:ea typeface="Verdana" panose="020B0604030504040204" pitchFamily="34" charset="0"/>
              </a:rPr>
              <a:t>je ugotovljeno </a:t>
            </a:r>
            <a:r>
              <a:rPr lang="sl-SI" sz="1600" b="1" dirty="0">
                <a:solidFill>
                  <a:srgbClr val="990033"/>
                </a:solidFill>
                <a:latin typeface="Verdana" panose="020B0604030504040204" pitchFamily="34" charset="0"/>
                <a:ea typeface="Verdana" panose="020B0604030504040204" pitchFamily="34" charset="0"/>
              </a:rPr>
              <a:t>opravljanje pridobitnega dela</a:t>
            </a:r>
            <a:r>
              <a:rPr lang="sl-SI" sz="1600" dirty="0">
                <a:solidFill>
                  <a:srgbClr val="990033"/>
                </a:solidFill>
                <a:latin typeface="Verdana" panose="020B0604030504040204" pitchFamily="34" charset="0"/>
                <a:ea typeface="Verdana" panose="020B0604030504040204" pitchFamily="34" charset="0"/>
              </a:rPr>
              <a:t>, pa gre za </a:t>
            </a:r>
            <a:r>
              <a:rPr lang="sl-SI" sz="1600" b="1" dirty="0">
                <a:solidFill>
                  <a:srgbClr val="990033"/>
                </a:solidFill>
                <a:latin typeface="Verdana" panose="020B0604030504040204" pitchFamily="34" charset="0"/>
                <a:ea typeface="Verdana" panose="020B0604030504040204" pitchFamily="34" charset="0"/>
              </a:rPr>
              <a:t>takojšen odvzem oz. izgubo neto nadomestila plače</a:t>
            </a:r>
            <a:r>
              <a:rPr lang="sl-SI" sz="1600" dirty="0">
                <a:solidFill>
                  <a:srgbClr val="990033"/>
                </a:solidFill>
                <a:latin typeface="Verdana" panose="020B0604030504040204" pitchFamily="34" charset="0"/>
                <a:ea typeface="Verdana" panose="020B0604030504040204" pitchFamily="34" charset="0"/>
              </a:rPr>
              <a:t> od dneva kršitve do konca bolniškega staleža (največ 30 dni).</a:t>
            </a:r>
            <a:endParaRPr lang="sl-SI" altLang="sl-SI" sz="1600" b="1" dirty="0">
              <a:solidFill>
                <a:srgbClr val="990033"/>
              </a:solidFill>
              <a:latin typeface="Verdana" panose="020B0604030504040204" pitchFamily="34" charset="0"/>
              <a:ea typeface="Verdana" panose="020B0604030504040204" pitchFamily="34" charset="0"/>
              <a:cs typeface="Verdana" panose="020B0604030504040204" pitchFamily="34" charset="0"/>
            </a:endParaRPr>
          </a:p>
        </p:txBody>
      </p:sp>
      <p:sp>
        <p:nvSpPr>
          <p:cNvPr id="4" name="Označba mesta noge 3">
            <a:extLst>
              <a:ext uri="{FF2B5EF4-FFF2-40B4-BE49-F238E27FC236}">
                <a16:creationId xmlns:a16="http://schemas.microsoft.com/office/drawing/2014/main" xmlns="" id="{BAFCE19C-145D-A037-8375-DF1C6F73747D}"/>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Tree>
    <p:extLst>
      <p:ext uri="{BB962C8B-B14F-4D97-AF65-F5344CB8AC3E}">
        <p14:creationId xmlns:p14="http://schemas.microsoft.com/office/powerpoint/2010/main" val="4268912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9DF37091-DBE0-B832-0269-14529BC3EF6A}"/>
              </a:ext>
            </a:extLst>
          </p:cNvPr>
          <p:cNvSpPr>
            <a:spLocks noGrp="1"/>
          </p:cNvSpPr>
          <p:nvPr>
            <p:ph type="title"/>
          </p:nvPr>
        </p:nvSpPr>
        <p:spPr/>
        <p:txBody>
          <a:bodyPr>
            <a:normAutofit fontScale="90000"/>
          </a:bodyPr>
          <a:lstStyle/>
          <a:p>
            <a:r>
              <a:rPr lang="sl-SI" sz="1800" dirty="0" smtClean="0"/>
              <a:t/>
            </a:r>
            <a:br>
              <a:rPr lang="sl-SI" sz="1800" dirty="0" smtClean="0"/>
            </a:br>
            <a:r>
              <a:rPr lang="sl-SI" sz="1800" dirty="0"/>
              <a:t/>
            </a:r>
            <a:br>
              <a:rPr lang="sl-SI" sz="1800" dirty="0"/>
            </a:br>
            <a:r>
              <a:rPr lang="sl-SI" sz="1800" b="1" dirty="0" smtClean="0">
                <a:solidFill>
                  <a:srgbClr val="990033"/>
                </a:solidFill>
                <a:latin typeface="Verdana" panose="020B0604030504040204" pitchFamily="34" charset="0"/>
                <a:ea typeface="Verdana" panose="020B0604030504040204" pitchFamily="34" charset="0"/>
              </a:rPr>
              <a:t>POENOTENI REŽIMI GIBANJA MED BOLNIŠKO ODSOTNOSTJO</a:t>
            </a:r>
            <a:r>
              <a:rPr lang="sl-SI" sz="1800" b="1" dirty="0">
                <a:solidFill>
                  <a:srgbClr val="990033"/>
                </a:solidFill>
                <a:latin typeface="Verdana" panose="020B0604030504040204" pitchFamily="34" charset="0"/>
                <a:ea typeface="Verdana" panose="020B0604030504040204" pitchFamily="34" charset="0"/>
              </a:rPr>
              <a:t/>
            </a:r>
            <a:br>
              <a:rPr lang="sl-SI" sz="1800" b="1" dirty="0">
                <a:solidFill>
                  <a:srgbClr val="990033"/>
                </a:solidFill>
                <a:latin typeface="Verdana" panose="020B0604030504040204" pitchFamily="34" charset="0"/>
                <a:ea typeface="Verdana" panose="020B0604030504040204" pitchFamily="34" charset="0"/>
              </a:rPr>
            </a:br>
            <a:r>
              <a:rPr lang="sl-SI" sz="1800" b="1" dirty="0" smtClean="0">
                <a:solidFill>
                  <a:srgbClr val="990033"/>
                </a:solidFill>
                <a:latin typeface="Verdana" panose="020B0604030504040204" pitchFamily="34" charset="0"/>
                <a:ea typeface="Verdana" panose="020B0604030504040204" pitchFamily="34" charset="0"/>
              </a:rPr>
              <a:t/>
            </a:r>
            <a:br>
              <a:rPr lang="sl-SI" sz="1800" b="1" dirty="0" smtClean="0">
                <a:solidFill>
                  <a:srgbClr val="990033"/>
                </a:solidFill>
                <a:latin typeface="Verdana" panose="020B0604030504040204" pitchFamily="34" charset="0"/>
                <a:ea typeface="Verdana" panose="020B0604030504040204" pitchFamily="34" charset="0"/>
              </a:rPr>
            </a:br>
            <a:endParaRPr lang="sl-SI" sz="1800" b="1" dirty="0">
              <a:solidFill>
                <a:srgbClr val="990033"/>
              </a:solidFill>
              <a:latin typeface="Verdana" panose="020B0604030504040204" pitchFamily="34" charset="0"/>
              <a:ea typeface="Verdana" panose="020B0604030504040204" pitchFamily="34" charset="0"/>
            </a:endParaRPr>
          </a:p>
        </p:txBody>
      </p:sp>
      <p:sp>
        <p:nvSpPr>
          <p:cNvPr id="3" name="Označba mesta vsebine 2">
            <a:extLst>
              <a:ext uri="{FF2B5EF4-FFF2-40B4-BE49-F238E27FC236}">
                <a16:creationId xmlns:a16="http://schemas.microsoft.com/office/drawing/2014/main" xmlns="" id="{ED60A2E6-2927-E8AB-D8A7-9F2F58A45555}"/>
              </a:ext>
            </a:extLst>
          </p:cNvPr>
          <p:cNvSpPr>
            <a:spLocks noGrp="1"/>
          </p:cNvSpPr>
          <p:nvPr>
            <p:ph idx="1"/>
          </p:nvPr>
        </p:nvSpPr>
        <p:spPr>
          <a:xfrm>
            <a:off x="838200" y="1444752"/>
            <a:ext cx="10515600" cy="4973300"/>
          </a:xfrm>
        </p:spPr>
        <p:txBody>
          <a:bodyPr>
            <a:noAutofit/>
          </a:bodyPr>
          <a:lstStyle/>
          <a:p>
            <a:pPr marL="0" indent="0" algn="just">
              <a:lnSpc>
                <a:spcPct val="100000"/>
              </a:lnSpc>
              <a:spcBef>
                <a:spcPts val="0"/>
              </a:spcBef>
              <a:buNone/>
            </a:pPr>
            <a:endParaRPr lang="sl-SI" sz="1600" dirty="0" smtClean="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endParaRPr lang="sl-SI" sz="1600" dirty="0" smtClean="0">
              <a:solidFill>
                <a:srgbClr val="990033"/>
              </a:solidFill>
              <a:latin typeface="Verdana" panose="020B0604030504040204" pitchFamily="34" charset="0"/>
              <a:ea typeface="Verdana" panose="020B0604030504040204" pitchFamily="34" charset="0"/>
            </a:endParaRPr>
          </a:p>
        </p:txBody>
      </p:sp>
      <p:sp>
        <p:nvSpPr>
          <p:cNvPr id="4" name="Označba mesta noge 3">
            <a:extLst>
              <a:ext uri="{FF2B5EF4-FFF2-40B4-BE49-F238E27FC236}">
                <a16:creationId xmlns:a16="http://schemas.microsoft.com/office/drawing/2014/main" xmlns="" id="{BAFCE19C-145D-A037-8375-DF1C6F73747D}"/>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pic>
        <p:nvPicPr>
          <p:cNvPr id="1026" name="Picture 2" descr="https://www.zzzs.si/fileadmin/user_upload/dokumenti/novice/2026/rezimi_gibanj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 y="1444752"/>
            <a:ext cx="5560695" cy="4973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2380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9DF37091-DBE0-B832-0269-14529BC3EF6A}"/>
              </a:ext>
            </a:extLst>
          </p:cNvPr>
          <p:cNvSpPr>
            <a:spLocks noGrp="1"/>
          </p:cNvSpPr>
          <p:nvPr>
            <p:ph type="title"/>
          </p:nvPr>
        </p:nvSpPr>
        <p:spPr>
          <a:xfrm>
            <a:off x="542925" y="867986"/>
            <a:ext cx="11229975" cy="822702"/>
          </a:xfrm>
        </p:spPr>
        <p:txBody>
          <a:bodyPr>
            <a:normAutofit fontScale="90000"/>
          </a:bodyPr>
          <a:lstStyle/>
          <a:p>
            <a:r>
              <a:rPr lang="sl-SI" sz="1800" dirty="0" smtClean="0"/>
              <a:t/>
            </a:r>
            <a:br>
              <a:rPr lang="sl-SI" sz="1800" dirty="0" smtClean="0"/>
            </a:br>
            <a:r>
              <a:rPr lang="sl-SI" sz="1800" dirty="0"/>
              <a:t/>
            </a:r>
            <a:br>
              <a:rPr lang="sl-SI" sz="1800" dirty="0"/>
            </a:br>
            <a:r>
              <a:rPr lang="sl-SI" sz="1800" b="1" dirty="0" smtClean="0">
                <a:solidFill>
                  <a:srgbClr val="990033"/>
                </a:solidFill>
                <a:latin typeface="Verdana" panose="020B0604030504040204" pitchFamily="34" charset="0"/>
                <a:ea typeface="Verdana" panose="020B0604030504040204" pitchFamily="34" charset="0"/>
              </a:rPr>
              <a:t>POENOTENI REŽIMI GIBANJA MED BOLNIŠKO ODSOTNOSTJO - REŽIM GIBANJA ZAVAROVANCA</a:t>
            </a:r>
            <a:r>
              <a:rPr lang="sl-SI" sz="1800" b="1" dirty="0">
                <a:solidFill>
                  <a:srgbClr val="990033"/>
                </a:solidFill>
                <a:latin typeface="Verdana" panose="020B0604030504040204" pitchFamily="34" charset="0"/>
                <a:ea typeface="Verdana" panose="020B0604030504040204" pitchFamily="34" charset="0"/>
              </a:rPr>
              <a:t/>
            </a:r>
            <a:br>
              <a:rPr lang="sl-SI" sz="1800" b="1" dirty="0">
                <a:solidFill>
                  <a:srgbClr val="990033"/>
                </a:solidFill>
                <a:latin typeface="Verdana" panose="020B0604030504040204" pitchFamily="34" charset="0"/>
                <a:ea typeface="Verdana" panose="020B0604030504040204" pitchFamily="34" charset="0"/>
              </a:rPr>
            </a:br>
            <a:r>
              <a:rPr lang="sl-SI" sz="1800" b="1" dirty="0" smtClean="0">
                <a:solidFill>
                  <a:srgbClr val="990033"/>
                </a:solidFill>
                <a:latin typeface="Verdana" panose="020B0604030504040204" pitchFamily="34" charset="0"/>
                <a:ea typeface="Verdana" panose="020B0604030504040204" pitchFamily="34" charset="0"/>
              </a:rPr>
              <a:t/>
            </a:r>
            <a:br>
              <a:rPr lang="sl-SI" sz="1800" b="1" dirty="0" smtClean="0">
                <a:solidFill>
                  <a:srgbClr val="990033"/>
                </a:solidFill>
                <a:latin typeface="Verdana" panose="020B0604030504040204" pitchFamily="34" charset="0"/>
                <a:ea typeface="Verdana" panose="020B0604030504040204" pitchFamily="34" charset="0"/>
              </a:rPr>
            </a:br>
            <a:endParaRPr lang="sl-SI" sz="1800" b="1" dirty="0">
              <a:solidFill>
                <a:srgbClr val="990033"/>
              </a:solidFill>
              <a:latin typeface="Verdana" panose="020B0604030504040204" pitchFamily="34" charset="0"/>
              <a:ea typeface="Verdana" panose="020B0604030504040204" pitchFamily="34" charset="0"/>
            </a:endParaRPr>
          </a:p>
        </p:txBody>
      </p:sp>
      <p:sp>
        <p:nvSpPr>
          <p:cNvPr id="3" name="Označba mesta vsebine 2">
            <a:extLst>
              <a:ext uri="{FF2B5EF4-FFF2-40B4-BE49-F238E27FC236}">
                <a16:creationId xmlns:a16="http://schemas.microsoft.com/office/drawing/2014/main" xmlns="" id="{ED60A2E6-2927-E8AB-D8A7-9F2F58A45555}"/>
              </a:ext>
            </a:extLst>
          </p:cNvPr>
          <p:cNvSpPr>
            <a:spLocks noGrp="1"/>
          </p:cNvSpPr>
          <p:nvPr>
            <p:ph idx="1"/>
          </p:nvPr>
        </p:nvSpPr>
        <p:spPr>
          <a:xfrm>
            <a:off x="628650" y="1444752"/>
            <a:ext cx="10725150" cy="4973300"/>
          </a:xfrm>
        </p:spPr>
        <p:txBody>
          <a:bodyPr>
            <a:noAutofit/>
          </a:bodyPr>
          <a:lstStyle/>
          <a:p>
            <a:pPr marL="0" indent="0" algn="just">
              <a:buNone/>
            </a:pPr>
            <a:endParaRPr lang="sl-SI" sz="1200" dirty="0" smtClean="0">
              <a:solidFill>
                <a:srgbClr val="990033"/>
              </a:solidFill>
              <a:latin typeface="Verdana" panose="020B0604030504040204" pitchFamily="34" charset="0"/>
              <a:ea typeface="Verdana" panose="020B0604030504040204" pitchFamily="34" charset="0"/>
            </a:endParaRPr>
          </a:p>
          <a:p>
            <a:pPr marL="0" indent="0" algn="just">
              <a:buNone/>
            </a:pPr>
            <a:r>
              <a:rPr lang="sl-SI" sz="1600" dirty="0" smtClean="0">
                <a:solidFill>
                  <a:srgbClr val="990033"/>
                </a:solidFill>
                <a:latin typeface="Verdana" panose="020B0604030504040204" pitchFamily="34" charset="0"/>
                <a:ea typeface="Verdana" panose="020B0604030504040204" pitchFamily="34" charset="0"/>
              </a:rPr>
              <a:t>Če </a:t>
            </a:r>
            <a:r>
              <a:rPr lang="sl-SI" sz="1600" dirty="0">
                <a:solidFill>
                  <a:srgbClr val="990033"/>
                </a:solidFill>
                <a:latin typeface="Verdana" panose="020B0604030504040204" pitchFamily="34" charset="0"/>
                <a:ea typeface="Verdana" panose="020B0604030504040204" pitchFamily="34" charset="0"/>
              </a:rPr>
              <a:t>osebni </a:t>
            </a:r>
            <a:r>
              <a:rPr lang="sl-SI" sz="1600" b="1" dirty="0">
                <a:solidFill>
                  <a:srgbClr val="990033"/>
                </a:solidFill>
                <a:latin typeface="Verdana" panose="020B0604030504040204" pitchFamily="34" charset="0"/>
                <a:ea typeface="Verdana" panose="020B0604030504040204" pitchFamily="34" charset="0"/>
              </a:rPr>
              <a:t>zdravnik posebnih navodil o ravnanju ne poda</a:t>
            </a:r>
            <a:r>
              <a:rPr lang="sl-SI" sz="1600" dirty="0">
                <a:solidFill>
                  <a:srgbClr val="990033"/>
                </a:solidFill>
                <a:latin typeface="Verdana" panose="020B0604030504040204" pitchFamily="34" charset="0"/>
                <a:ea typeface="Verdana" panose="020B0604030504040204" pitchFamily="34" charset="0"/>
              </a:rPr>
              <a:t>, velja, da se </a:t>
            </a:r>
            <a:r>
              <a:rPr lang="sl-SI" sz="1600" b="1" dirty="0">
                <a:solidFill>
                  <a:srgbClr val="990033"/>
                </a:solidFill>
                <a:latin typeface="Verdana" panose="020B0604030504040204" pitchFamily="34" charset="0"/>
                <a:ea typeface="Verdana" panose="020B0604030504040204" pitchFamily="34" charset="0"/>
              </a:rPr>
              <a:t>mora zavarovanec nahajati doma </a:t>
            </a:r>
            <a:r>
              <a:rPr lang="sl-SI" sz="1600" dirty="0">
                <a:solidFill>
                  <a:srgbClr val="990033"/>
                </a:solidFill>
                <a:latin typeface="Verdana" panose="020B0604030504040204" pitchFamily="34" charset="0"/>
                <a:ea typeface="Verdana" panose="020B0604030504040204" pitchFamily="34" charset="0"/>
              </a:rPr>
              <a:t>(na naslovu prijavljenega začasnega ali stalnega prebivališča). Če </a:t>
            </a:r>
            <a:r>
              <a:rPr lang="sl-SI" sz="1600" b="1" dirty="0">
                <a:solidFill>
                  <a:srgbClr val="990033"/>
                </a:solidFill>
                <a:latin typeface="Verdana" panose="020B0604030504040204" pitchFamily="34" charset="0"/>
                <a:ea typeface="Verdana" panose="020B0604030504040204" pitchFamily="34" charset="0"/>
              </a:rPr>
              <a:t>prebiva na drugem naslovu</a:t>
            </a:r>
            <a:r>
              <a:rPr lang="sl-SI" sz="1600" dirty="0">
                <a:solidFill>
                  <a:srgbClr val="990033"/>
                </a:solidFill>
                <a:latin typeface="Verdana" panose="020B0604030504040204" pitchFamily="34" charset="0"/>
                <a:ea typeface="Verdana" panose="020B0604030504040204" pitchFamily="34" charset="0"/>
              </a:rPr>
              <a:t>, ki ni prijavljen, mora </a:t>
            </a:r>
            <a:r>
              <a:rPr lang="sl-SI" sz="1600" b="1" dirty="0">
                <a:solidFill>
                  <a:srgbClr val="990033"/>
                </a:solidFill>
                <a:latin typeface="Verdana" panose="020B0604030504040204" pitchFamily="34" charset="0"/>
                <a:ea typeface="Verdana" panose="020B0604030504040204" pitchFamily="34" charset="0"/>
              </a:rPr>
              <a:t>imeti za to odobritev</a:t>
            </a:r>
            <a:r>
              <a:rPr lang="sl-SI" sz="1600" dirty="0">
                <a:solidFill>
                  <a:srgbClr val="990033"/>
                </a:solidFill>
                <a:latin typeface="Verdana" panose="020B0604030504040204" pitchFamily="34" charset="0"/>
                <a:ea typeface="Verdana" panose="020B0604030504040204" pitchFamily="34" charset="0"/>
              </a:rPr>
              <a:t> osebnega zdravnika/imenovanega zdravnika/zdravstvene komisije, </a:t>
            </a:r>
            <a:r>
              <a:rPr lang="sl-SI" sz="1600" b="1" dirty="0">
                <a:solidFill>
                  <a:srgbClr val="990033"/>
                </a:solidFill>
                <a:latin typeface="Verdana" panose="020B0604030504040204" pitchFamily="34" charset="0"/>
                <a:ea typeface="Verdana" panose="020B0604030504040204" pitchFamily="34" charset="0"/>
              </a:rPr>
              <a:t>sicer to pomeni kršitev navodil o ravnanju.</a:t>
            </a:r>
          </a:p>
          <a:p>
            <a:pPr marL="0" indent="0">
              <a:lnSpc>
                <a:spcPct val="100000"/>
              </a:lnSpc>
              <a:spcBef>
                <a:spcPts val="0"/>
              </a:spcBef>
              <a:buNone/>
            </a:pPr>
            <a:endParaRPr lang="sl-SI" sz="1200" dirty="0" smtClean="0">
              <a:solidFill>
                <a:srgbClr val="990033"/>
              </a:solidFill>
              <a:latin typeface="Verdana" panose="020B0604030504040204" pitchFamily="34" charset="0"/>
              <a:ea typeface="Verdana" panose="020B0604030504040204" pitchFamily="34" charset="0"/>
            </a:endParaRPr>
          </a:p>
          <a:p>
            <a:pPr marL="0" indent="0">
              <a:lnSpc>
                <a:spcPct val="100000"/>
              </a:lnSpc>
              <a:spcBef>
                <a:spcPts val="0"/>
              </a:spcBef>
              <a:buNone/>
            </a:pPr>
            <a:r>
              <a:rPr lang="sl-SI" sz="1600" b="1" dirty="0" smtClean="0">
                <a:solidFill>
                  <a:srgbClr val="990033"/>
                </a:solidFill>
                <a:latin typeface="Verdana" panose="020B0604030504040204" pitchFamily="34" charset="0"/>
                <a:ea typeface="Verdana" panose="020B0604030504040204" pitchFamily="34" charset="0"/>
              </a:rPr>
              <a:t>Brez </a:t>
            </a:r>
            <a:r>
              <a:rPr lang="sl-SI" sz="1600" b="1" dirty="0">
                <a:solidFill>
                  <a:srgbClr val="990033"/>
                </a:solidFill>
                <a:latin typeface="Verdana" panose="020B0604030504040204" pitchFamily="34" charset="0"/>
                <a:ea typeface="Verdana" panose="020B0604030504040204" pitchFamily="34" charset="0"/>
              </a:rPr>
              <a:t>posebne odobritve lahko zavarovanec odide od doma le zaradi</a:t>
            </a:r>
            <a:r>
              <a:rPr lang="sl-SI" sz="1600" dirty="0">
                <a:solidFill>
                  <a:srgbClr val="990033"/>
                </a:solidFill>
                <a:latin typeface="Verdana" panose="020B0604030504040204" pitchFamily="34" charset="0"/>
                <a:ea typeface="Verdana" panose="020B0604030504040204" pitchFamily="34" charset="0"/>
              </a:rPr>
              <a:t>:</a:t>
            </a:r>
          </a:p>
          <a:p>
            <a:pPr>
              <a:lnSpc>
                <a:spcPct val="100000"/>
              </a:lnSpc>
              <a:spcBef>
                <a:spcPts val="0"/>
              </a:spcBef>
            </a:pPr>
            <a:r>
              <a:rPr lang="sl-SI" sz="1600" dirty="0">
                <a:solidFill>
                  <a:srgbClr val="990033"/>
                </a:solidFill>
                <a:latin typeface="Verdana" panose="020B0604030504040204" pitchFamily="34" charset="0"/>
                <a:ea typeface="Verdana" panose="020B0604030504040204" pitchFamily="34" charset="0"/>
              </a:rPr>
              <a:t>zdravstvenih storitev (tudi samoplačniških),</a:t>
            </a:r>
          </a:p>
          <a:p>
            <a:pPr>
              <a:lnSpc>
                <a:spcPct val="100000"/>
              </a:lnSpc>
              <a:spcBef>
                <a:spcPts val="0"/>
              </a:spcBef>
            </a:pPr>
            <a:r>
              <a:rPr lang="sl-SI" sz="1600" dirty="0">
                <a:solidFill>
                  <a:srgbClr val="990033"/>
                </a:solidFill>
                <a:latin typeface="Verdana" panose="020B0604030504040204" pitchFamily="34" charset="0"/>
                <a:ea typeface="Verdana" panose="020B0604030504040204" pitchFamily="34" charset="0"/>
              </a:rPr>
              <a:t>nege  ožjega družinskega člana,</a:t>
            </a:r>
          </a:p>
          <a:p>
            <a:pPr>
              <a:lnSpc>
                <a:spcPct val="100000"/>
              </a:lnSpc>
              <a:spcBef>
                <a:spcPts val="0"/>
              </a:spcBef>
            </a:pPr>
            <a:r>
              <a:rPr lang="sl-SI" sz="1600" dirty="0">
                <a:solidFill>
                  <a:srgbClr val="990033"/>
                </a:solidFill>
                <a:latin typeface="Verdana" panose="020B0604030504040204" pitchFamily="34" charset="0"/>
                <a:ea typeface="Verdana" panose="020B0604030504040204" pitchFamily="34" charset="0"/>
              </a:rPr>
              <a:t>sobivanja  v bolnišnici ali zdravilišču.</a:t>
            </a:r>
          </a:p>
          <a:p>
            <a:pPr marL="0" indent="0">
              <a:buNone/>
            </a:pPr>
            <a:r>
              <a:rPr lang="sl-SI" sz="1600" dirty="0">
                <a:solidFill>
                  <a:srgbClr val="990033"/>
                </a:solidFill>
                <a:latin typeface="Verdana" panose="020B0604030504040204" pitchFamily="34" charset="0"/>
                <a:ea typeface="Verdana" panose="020B0604030504040204" pitchFamily="34" charset="0"/>
              </a:rPr>
              <a:t>V </a:t>
            </a:r>
            <a:r>
              <a:rPr lang="sl-SI" sz="1600" b="1" dirty="0">
                <a:solidFill>
                  <a:srgbClr val="990033"/>
                </a:solidFill>
                <a:latin typeface="Verdana" panose="020B0604030504040204" pitchFamily="34" charset="0"/>
                <a:ea typeface="Verdana" panose="020B0604030504040204" pitchFamily="34" charset="0"/>
              </a:rPr>
              <a:t>vseh drugih primerih </a:t>
            </a:r>
            <a:r>
              <a:rPr lang="sl-SI" sz="1600" dirty="0">
                <a:solidFill>
                  <a:srgbClr val="990033"/>
                </a:solidFill>
                <a:latin typeface="Verdana" panose="020B0604030504040204" pitchFamily="34" charset="0"/>
                <a:ea typeface="Verdana" panose="020B0604030504040204" pitchFamily="34" charset="0"/>
              </a:rPr>
              <a:t>(sprehodi, obiski, odhodi drugam) </a:t>
            </a:r>
            <a:r>
              <a:rPr lang="sl-SI" sz="1600" dirty="0" smtClean="0">
                <a:solidFill>
                  <a:srgbClr val="990033"/>
                </a:solidFill>
                <a:latin typeface="Verdana" panose="020B0604030504040204" pitchFamily="34" charset="0"/>
                <a:ea typeface="Verdana" panose="020B0604030504040204" pitchFamily="34" charset="0"/>
              </a:rPr>
              <a:t>potrebuje zavarovanec </a:t>
            </a:r>
            <a:r>
              <a:rPr lang="sl-SI" sz="1600" b="1" dirty="0" smtClean="0">
                <a:solidFill>
                  <a:srgbClr val="990033"/>
                </a:solidFill>
                <a:latin typeface="Verdana" panose="020B0604030504040204" pitchFamily="34" charset="0"/>
                <a:ea typeface="Verdana" panose="020B0604030504040204" pitchFamily="34" charset="0"/>
              </a:rPr>
              <a:t>dovoljenje            zdravnika</a:t>
            </a:r>
            <a:r>
              <a:rPr lang="sl-SI" sz="1600" dirty="0" smtClean="0">
                <a:solidFill>
                  <a:srgbClr val="990033"/>
                </a:solidFill>
                <a:latin typeface="Verdana" panose="020B0604030504040204" pitchFamily="34" charset="0"/>
                <a:ea typeface="Verdana" panose="020B0604030504040204" pitchFamily="34" charset="0"/>
              </a:rPr>
              <a:t>/imenovanega </a:t>
            </a:r>
            <a:r>
              <a:rPr lang="sl-SI" sz="1600" dirty="0">
                <a:solidFill>
                  <a:srgbClr val="990033"/>
                </a:solidFill>
                <a:latin typeface="Verdana" panose="020B0604030504040204" pitchFamily="34" charset="0"/>
                <a:ea typeface="Verdana" panose="020B0604030504040204" pitchFamily="34" charset="0"/>
              </a:rPr>
              <a:t>zdravnika/zdravstvene komisije za gibanje v kraju oz. tudi izven kraja prebivališča</a:t>
            </a:r>
            <a:r>
              <a:rPr lang="sl-SI" sz="1600" dirty="0" smtClean="0">
                <a:solidFill>
                  <a:srgbClr val="990033"/>
                </a:solidFill>
                <a:latin typeface="Verdana" panose="020B0604030504040204" pitchFamily="34" charset="0"/>
                <a:ea typeface="Verdana" panose="020B0604030504040204" pitchFamily="34" charset="0"/>
              </a:rPr>
              <a:t>.</a:t>
            </a:r>
          </a:p>
          <a:p>
            <a:pPr marL="0" indent="0">
              <a:buNone/>
            </a:pPr>
            <a:r>
              <a:rPr lang="sl-SI" sz="1600" b="1" dirty="0" smtClean="0">
                <a:solidFill>
                  <a:srgbClr val="990033"/>
                </a:solidFill>
                <a:latin typeface="Verdana" panose="020B0604030504040204" pitchFamily="34" charset="0"/>
                <a:ea typeface="Verdana" panose="020B0604030504040204" pitchFamily="34" charset="0"/>
              </a:rPr>
              <a:t>Kraj </a:t>
            </a:r>
            <a:r>
              <a:rPr lang="sl-SI" sz="1600" b="1" dirty="0">
                <a:solidFill>
                  <a:srgbClr val="990033"/>
                </a:solidFill>
                <a:latin typeface="Verdana" panose="020B0604030504040204" pitchFamily="34" charset="0"/>
                <a:ea typeface="Verdana" panose="020B0604030504040204" pitchFamily="34" charset="0"/>
              </a:rPr>
              <a:t>prebivališča </a:t>
            </a:r>
            <a:r>
              <a:rPr lang="sl-SI" sz="1600" dirty="0">
                <a:solidFill>
                  <a:srgbClr val="990033"/>
                </a:solidFill>
                <a:latin typeface="Verdana" panose="020B0604030504040204" pitchFamily="34" charset="0"/>
                <a:ea typeface="Verdana" panose="020B0604030504040204" pitchFamily="34" charset="0"/>
              </a:rPr>
              <a:t>je naselje, v katerem je naslov prebivališča. Če v tem naselju zavarovancu </a:t>
            </a:r>
            <a:r>
              <a:rPr lang="sl-SI" sz="1600" b="1" dirty="0">
                <a:solidFill>
                  <a:srgbClr val="990033"/>
                </a:solidFill>
                <a:latin typeface="Verdana" panose="020B0604030504040204" pitchFamily="34" charset="0"/>
                <a:ea typeface="Verdana" panose="020B0604030504040204" pitchFamily="34" charset="0"/>
              </a:rPr>
              <a:t>niso zagotovljene osnovne storitve za preživetje </a:t>
            </a:r>
            <a:r>
              <a:rPr lang="sl-SI" sz="1600" dirty="0">
                <a:solidFill>
                  <a:srgbClr val="990033"/>
                </a:solidFill>
                <a:latin typeface="Verdana" panose="020B0604030504040204" pitchFamily="34" charset="0"/>
                <a:ea typeface="Verdana" panose="020B0604030504040204" pitchFamily="34" charset="0"/>
              </a:rPr>
              <a:t>(npr. trgovina) ali druge neodložljive storitve, ki jih potrebuje zaradi uveljavljanja pravic ali izpolnjevanja obveznosti v skladu s predpisi, se </a:t>
            </a:r>
            <a:r>
              <a:rPr lang="sl-SI" sz="1600" b="1" dirty="0">
                <a:solidFill>
                  <a:srgbClr val="990033"/>
                </a:solidFill>
                <a:latin typeface="Verdana" panose="020B0604030504040204" pitchFamily="34" charset="0"/>
                <a:ea typeface="Verdana" panose="020B0604030504040204" pitchFamily="34" charset="0"/>
              </a:rPr>
              <a:t>za kraj prebivališča šteje tudi temu naselju najbližje naselje</a:t>
            </a:r>
            <a:r>
              <a:rPr lang="sl-SI" sz="1600" dirty="0">
                <a:solidFill>
                  <a:srgbClr val="990033"/>
                </a:solidFill>
                <a:latin typeface="Verdana" panose="020B0604030504040204" pitchFamily="34" charset="0"/>
                <a:ea typeface="Verdana" panose="020B0604030504040204" pitchFamily="34" charset="0"/>
              </a:rPr>
              <a:t>, v katerem so zavarovancu navedene storitve zagotovljene.</a:t>
            </a:r>
          </a:p>
          <a:p>
            <a:pPr marL="0" indent="0" algn="just">
              <a:lnSpc>
                <a:spcPct val="100000"/>
              </a:lnSpc>
              <a:spcBef>
                <a:spcPts val="0"/>
              </a:spcBef>
              <a:buNone/>
            </a:pPr>
            <a:endParaRPr lang="sl-SI" sz="1200" dirty="0" smtClean="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r>
              <a:rPr lang="sl-SI" sz="1200" dirty="0" smtClean="0">
                <a:solidFill>
                  <a:srgbClr val="990033"/>
                </a:solidFill>
                <a:latin typeface="Verdana" panose="020B0604030504040204" pitchFamily="34" charset="0"/>
                <a:ea typeface="Verdana" panose="020B0604030504040204" pitchFamily="34" charset="0"/>
              </a:rPr>
              <a:t>Vir in več informacij- spletna stran ZZZS:</a:t>
            </a:r>
          </a:p>
          <a:p>
            <a:pPr marL="0" indent="0" algn="just">
              <a:lnSpc>
                <a:spcPct val="100000"/>
              </a:lnSpc>
              <a:spcBef>
                <a:spcPts val="0"/>
              </a:spcBef>
              <a:buNone/>
            </a:pPr>
            <a:r>
              <a:rPr lang="sl-SI" sz="1200" dirty="0" err="1">
                <a:solidFill>
                  <a:srgbClr val="990033"/>
                </a:solidFill>
                <a:latin typeface="Verdana" panose="020B0604030504040204" pitchFamily="34" charset="0"/>
                <a:ea typeface="Verdana" panose="020B0604030504040204" pitchFamily="34" charset="0"/>
                <a:hlinkClick r:id="rId2"/>
              </a:rPr>
              <a:t>https</a:t>
            </a:r>
            <a:r>
              <a:rPr lang="sl-SI" sz="1200" dirty="0">
                <a:solidFill>
                  <a:srgbClr val="990033"/>
                </a:solidFill>
                <a:latin typeface="Verdana" panose="020B0604030504040204" pitchFamily="34" charset="0"/>
                <a:ea typeface="Verdana" panose="020B0604030504040204" pitchFamily="34" charset="0"/>
                <a:hlinkClick r:id="rId2"/>
              </a:rPr>
              <a:t>://</a:t>
            </a:r>
            <a:r>
              <a:rPr lang="sl-SI" sz="1200" dirty="0" err="1" smtClean="0">
                <a:solidFill>
                  <a:srgbClr val="990033"/>
                </a:solidFill>
                <a:latin typeface="Verdana" panose="020B0604030504040204" pitchFamily="34" charset="0"/>
                <a:ea typeface="Verdana" panose="020B0604030504040204" pitchFamily="34" charset="0"/>
                <a:hlinkClick r:id="rId2"/>
              </a:rPr>
              <a:t>www.zzzs.si</a:t>
            </a:r>
            <a:r>
              <a:rPr lang="sl-SI" sz="1200" dirty="0" smtClean="0">
                <a:solidFill>
                  <a:srgbClr val="990033"/>
                </a:solidFill>
                <a:latin typeface="Verdana" panose="020B0604030504040204" pitchFamily="34" charset="0"/>
                <a:ea typeface="Verdana" panose="020B0604030504040204" pitchFamily="34" charset="0"/>
                <a:hlinkClick r:id="rId2"/>
              </a:rPr>
              <a:t>/novica/poenoteni-</a:t>
            </a:r>
            <a:r>
              <a:rPr lang="sl-SI" sz="1200" dirty="0" err="1" smtClean="0">
                <a:solidFill>
                  <a:srgbClr val="990033"/>
                </a:solidFill>
                <a:latin typeface="Verdana" panose="020B0604030504040204" pitchFamily="34" charset="0"/>
                <a:ea typeface="Verdana" panose="020B0604030504040204" pitchFamily="34" charset="0"/>
                <a:hlinkClick r:id="rId2"/>
              </a:rPr>
              <a:t>rezimi</a:t>
            </a:r>
            <a:r>
              <a:rPr lang="sl-SI" sz="1200" dirty="0" smtClean="0">
                <a:solidFill>
                  <a:srgbClr val="990033"/>
                </a:solidFill>
                <a:latin typeface="Verdana" panose="020B0604030504040204" pitchFamily="34" charset="0"/>
                <a:ea typeface="Verdana" panose="020B0604030504040204" pitchFamily="34" charset="0"/>
                <a:hlinkClick r:id="rId2"/>
              </a:rPr>
              <a:t>-gibanja-med-</a:t>
            </a:r>
            <a:r>
              <a:rPr lang="sl-SI" sz="1200" dirty="0" err="1" smtClean="0">
                <a:solidFill>
                  <a:srgbClr val="990033"/>
                </a:solidFill>
                <a:latin typeface="Verdana" panose="020B0604030504040204" pitchFamily="34" charset="0"/>
                <a:ea typeface="Verdana" panose="020B0604030504040204" pitchFamily="34" charset="0"/>
                <a:hlinkClick r:id="rId2"/>
              </a:rPr>
              <a:t>bolnisko</a:t>
            </a:r>
            <a:r>
              <a:rPr lang="sl-SI" sz="1200" dirty="0" smtClean="0">
                <a:solidFill>
                  <a:srgbClr val="990033"/>
                </a:solidFill>
                <a:latin typeface="Verdana" panose="020B0604030504040204" pitchFamily="34" charset="0"/>
                <a:ea typeface="Verdana" panose="020B0604030504040204" pitchFamily="34" charset="0"/>
                <a:hlinkClick r:id="rId2"/>
              </a:rPr>
              <a:t>-odsotnostjo/in</a:t>
            </a:r>
            <a:endParaRPr lang="sl-SI" sz="1200" dirty="0" smtClean="0">
              <a:solidFill>
                <a:srgbClr val="990033"/>
              </a:solidFill>
              <a:latin typeface="Verdana" panose="020B0604030504040204" pitchFamily="34" charset="0"/>
              <a:ea typeface="Verdana" panose="020B0604030504040204" pitchFamily="34" charset="0"/>
            </a:endParaRPr>
          </a:p>
        </p:txBody>
      </p:sp>
      <p:sp>
        <p:nvSpPr>
          <p:cNvPr id="4" name="Označba mesta noge 3">
            <a:extLst>
              <a:ext uri="{FF2B5EF4-FFF2-40B4-BE49-F238E27FC236}">
                <a16:creationId xmlns:a16="http://schemas.microsoft.com/office/drawing/2014/main" xmlns="" id="{BAFCE19C-145D-A037-8375-DF1C6F73747D}"/>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Tree>
    <p:extLst>
      <p:ext uri="{BB962C8B-B14F-4D97-AF65-F5344CB8AC3E}">
        <p14:creationId xmlns:p14="http://schemas.microsoft.com/office/powerpoint/2010/main" val="2259068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9DF37091-DBE0-B832-0269-14529BC3EF6A}"/>
              </a:ext>
            </a:extLst>
          </p:cNvPr>
          <p:cNvSpPr>
            <a:spLocks noGrp="1"/>
          </p:cNvSpPr>
          <p:nvPr>
            <p:ph type="title"/>
          </p:nvPr>
        </p:nvSpPr>
        <p:spPr/>
        <p:txBody>
          <a:bodyPr>
            <a:normAutofit fontScale="90000"/>
          </a:bodyPr>
          <a:lstStyle/>
          <a:p>
            <a:r>
              <a:rPr lang="sl-SI" sz="1800" dirty="0" smtClean="0"/>
              <a:t/>
            </a:r>
            <a:br>
              <a:rPr lang="sl-SI" sz="1800" dirty="0" smtClean="0"/>
            </a:br>
            <a:r>
              <a:rPr lang="sl-SI" sz="1800" b="1" dirty="0" smtClean="0">
                <a:solidFill>
                  <a:srgbClr val="990033"/>
                </a:solidFill>
                <a:latin typeface="Verdana" panose="020B0604030504040204" pitchFamily="34" charset="0"/>
                <a:ea typeface="Verdana" panose="020B0604030504040204" pitchFamily="34" charset="0"/>
              </a:rPr>
              <a:t>IZVAJANJE LAIČNEGA NADZORA MED ZAČASNO ZADRŽANOSTJO Z DELA</a:t>
            </a:r>
            <a:br>
              <a:rPr lang="sl-SI" sz="1800" b="1" dirty="0" smtClean="0">
                <a:solidFill>
                  <a:srgbClr val="990033"/>
                </a:solidFill>
                <a:latin typeface="Verdana" panose="020B0604030504040204" pitchFamily="34" charset="0"/>
                <a:ea typeface="Verdana" panose="020B0604030504040204" pitchFamily="34" charset="0"/>
              </a:rPr>
            </a:br>
            <a:endParaRPr lang="sl-SI" sz="1800" b="1" dirty="0">
              <a:solidFill>
                <a:srgbClr val="990033"/>
              </a:solidFill>
              <a:latin typeface="Verdana" panose="020B0604030504040204" pitchFamily="34" charset="0"/>
              <a:ea typeface="Verdana" panose="020B0604030504040204" pitchFamily="34" charset="0"/>
            </a:endParaRPr>
          </a:p>
        </p:txBody>
      </p:sp>
      <p:sp>
        <p:nvSpPr>
          <p:cNvPr id="3" name="Označba mesta vsebine 2">
            <a:extLst>
              <a:ext uri="{FF2B5EF4-FFF2-40B4-BE49-F238E27FC236}">
                <a16:creationId xmlns:a16="http://schemas.microsoft.com/office/drawing/2014/main" xmlns="" id="{ED60A2E6-2927-E8AB-D8A7-9F2F58A45555}"/>
              </a:ext>
            </a:extLst>
          </p:cNvPr>
          <p:cNvSpPr>
            <a:spLocks noGrp="1"/>
          </p:cNvSpPr>
          <p:nvPr>
            <p:ph idx="1"/>
          </p:nvPr>
        </p:nvSpPr>
        <p:spPr>
          <a:xfrm>
            <a:off x="838200" y="1444752"/>
            <a:ext cx="10515600" cy="4973300"/>
          </a:xfrm>
        </p:spPr>
        <p:txBody>
          <a:bodyPr>
            <a:noAutofit/>
          </a:bodyPr>
          <a:lstStyle/>
          <a:p>
            <a:pPr marL="0" indent="0" algn="just">
              <a:lnSpc>
                <a:spcPct val="100000"/>
              </a:lnSpc>
              <a:spcBef>
                <a:spcPts val="0"/>
              </a:spcBef>
              <a:buNone/>
            </a:pPr>
            <a:r>
              <a:rPr lang="sl-SI" sz="1600" b="1" dirty="0" smtClean="0">
                <a:solidFill>
                  <a:srgbClr val="990033"/>
                </a:solidFill>
                <a:latin typeface="Verdana" panose="020B0604030504040204" pitchFamily="34" charset="0"/>
                <a:ea typeface="Verdana" panose="020B0604030504040204" pitchFamily="34" charset="0"/>
              </a:rPr>
              <a:t>Pravilnik o podrobnejšem načinu izvajanja laičnega nadzora (Ur. l. RS, št. 219/26, z dne 8. 4. 2026)  - veljavnost: 23. 4. 2026</a:t>
            </a:r>
          </a:p>
          <a:p>
            <a:pPr marL="0" indent="0" algn="just">
              <a:lnSpc>
                <a:spcPct val="100000"/>
              </a:lnSpc>
              <a:spcBef>
                <a:spcPts val="0"/>
              </a:spcBef>
              <a:buNone/>
            </a:pPr>
            <a:endParaRPr lang="sl-SI" sz="1600" b="1" dirty="0" smtClean="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r>
              <a:rPr lang="sl-SI" sz="1600" b="1" dirty="0" smtClean="0">
                <a:solidFill>
                  <a:srgbClr val="990033"/>
                </a:solidFill>
                <a:latin typeface="Verdana" panose="020B0604030504040204" pitchFamily="34" charset="0"/>
                <a:ea typeface="Verdana" panose="020B0604030504040204" pitchFamily="34" charset="0"/>
              </a:rPr>
              <a:t>Laični nadzor:</a:t>
            </a:r>
          </a:p>
          <a:p>
            <a:pPr algn="just">
              <a:lnSpc>
                <a:spcPct val="100000"/>
              </a:lnSpc>
              <a:spcBef>
                <a:spcPts val="0"/>
              </a:spcBef>
            </a:pPr>
            <a:r>
              <a:rPr lang="sl-SI" sz="1600" b="1" dirty="0" smtClean="0">
                <a:solidFill>
                  <a:srgbClr val="990033"/>
                </a:solidFill>
                <a:latin typeface="Verdana" panose="020B0604030504040204" pitchFamily="34" charset="0"/>
                <a:ea typeface="Verdana" panose="020B0604030504040204" pitchFamily="34" charset="0"/>
              </a:rPr>
              <a:t>naroči imenovani zdravnik </a:t>
            </a:r>
            <a:r>
              <a:rPr lang="sl-SI" sz="1600" dirty="0" smtClean="0">
                <a:solidFill>
                  <a:srgbClr val="990033"/>
                </a:solidFill>
                <a:latin typeface="Verdana" panose="020B0604030504040204" pitchFamily="34" charset="0"/>
                <a:ea typeface="Verdana" panose="020B0604030504040204" pitchFamily="34" charset="0"/>
              </a:rPr>
              <a:t>ali </a:t>
            </a:r>
            <a:r>
              <a:rPr lang="sl-SI" sz="1600" b="1" dirty="0" smtClean="0">
                <a:solidFill>
                  <a:srgbClr val="990033"/>
                </a:solidFill>
                <a:latin typeface="Verdana" panose="020B0604030504040204" pitchFamily="34" charset="0"/>
                <a:ea typeface="Verdana" panose="020B0604030504040204" pitchFamily="34" charset="0"/>
              </a:rPr>
              <a:t>zdravstvena komisija na lastno pobudo</a:t>
            </a:r>
          </a:p>
          <a:p>
            <a:pPr algn="just">
              <a:lnSpc>
                <a:spcPct val="100000"/>
              </a:lnSpc>
              <a:spcBef>
                <a:spcPts val="0"/>
              </a:spcBef>
            </a:pPr>
            <a:r>
              <a:rPr lang="sl-SI" sz="1600" b="1" dirty="0" smtClean="0">
                <a:solidFill>
                  <a:srgbClr val="990033"/>
                </a:solidFill>
                <a:latin typeface="Verdana" panose="020B0604030504040204" pitchFamily="34" charset="0"/>
                <a:ea typeface="Verdana" panose="020B0604030504040204" pitchFamily="34" charset="0"/>
              </a:rPr>
              <a:t>naročnik vedno naroči laični nadzor</a:t>
            </a:r>
            <a:r>
              <a:rPr lang="sl-SI" sz="1600" dirty="0" smtClean="0">
                <a:solidFill>
                  <a:srgbClr val="990033"/>
                </a:solidFill>
                <a:latin typeface="Verdana" panose="020B0604030504040204" pitchFamily="34" charset="0"/>
                <a:ea typeface="Verdana" panose="020B0604030504040204" pitchFamily="34" charset="0"/>
              </a:rPr>
              <a:t>, če prejme </a:t>
            </a:r>
            <a:r>
              <a:rPr lang="sl-SI" sz="1600" b="1" dirty="0" smtClean="0">
                <a:solidFill>
                  <a:srgbClr val="990033"/>
                </a:solidFill>
                <a:latin typeface="Verdana" panose="020B0604030504040204" pitchFamily="34" charset="0"/>
                <a:ea typeface="Verdana" panose="020B0604030504040204" pitchFamily="34" charset="0"/>
              </a:rPr>
              <a:t>obrazložen predlog </a:t>
            </a:r>
            <a:r>
              <a:rPr lang="sl-SI" sz="1600" dirty="0" smtClean="0">
                <a:solidFill>
                  <a:srgbClr val="990033"/>
                </a:solidFill>
                <a:latin typeface="Verdana" panose="020B0604030504040204" pitchFamily="34" charset="0"/>
                <a:ea typeface="Verdana" panose="020B0604030504040204" pitchFamily="34" charset="0"/>
              </a:rPr>
              <a:t>za izvedbo laičnega nadzora:</a:t>
            </a:r>
          </a:p>
          <a:p>
            <a:pPr lvl="1" algn="just">
              <a:lnSpc>
                <a:spcPct val="100000"/>
              </a:lnSpc>
              <a:spcBef>
                <a:spcPts val="0"/>
              </a:spcBef>
            </a:pPr>
            <a:r>
              <a:rPr lang="sl-SI" sz="1600" dirty="0" smtClean="0">
                <a:solidFill>
                  <a:srgbClr val="990033"/>
                </a:solidFill>
                <a:latin typeface="Verdana" panose="020B0604030504040204" pitchFamily="34" charset="0"/>
                <a:ea typeface="Verdana" panose="020B0604030504040204" pitchFamily="34" charset="0"/>
              </a:rPr>
              <a:t>organa ZZZS </a:t>
            </a:r>
          </a:p>
          <a:p>
            <a:pPr lvl="1" algn="just">
              <a:lnSpc>
                <a:spcPct val="100000"/>
              </a:lnSpc>
              <a:spcBef>
                <a:spcPts val="0"/>
              </a:spcBef>
            </a:pPr>
            <a:r>
              <a:rPr lang="sl-SI" sz="1600" dirty="0" smtClean="0">
                <a:solidFill>
                  <a:srgbClr val="990033"/>
                </a:solidFill>
                <a:latin typeface="Verdana" panose="020B0604030504040204" pitchFamily="34" charset="0"/>
                <a:ea typeface="Verdana" panose="020B0604030504040204" pitchFamily="34" charset="0"/>
              </a:rPr>
              <a:t>osebnega zdravnika ali </a:t>
            </a:r>
          </a:p>
          <a:p>
            <a:pPr lvl="1" algn="just">
              <a:lnSpc>
                <a:spcPct val="100000"/>
              </a:lnSpc>
              <a:spcBef>
                <a:spcPts val="0"/>
              </a:spcBef>
            </a:pPr>
            <a:r>
              <a:rPr lang="sl-SI" sz="1600" dirty="0" smtClean="0">
                <a:solidFill>
                  <a:srgbClr val="990033"/>
                </a:solidFill>
                <a:latin typeface="Verdana" panose="020B0604030504040204" pitchFamily="34" charset="0"/>
                <a:ea typeface="Verdana" panose="020B0604030504040204" pitchFamily="34" charset="0"/>
              </a:rPr>
              <a:t>delodajalca</a:t>
            </a:r>
          </a:p>
          <a:p>
            <a:pPr marL="0" indent="0">
              <a:lnSpc>
                <a:spcPct val="100000"/>
              </a:lnSpc>
              <a:spcBef>
                <a:spcPts val="0"/>
              </a:spcBef>
              <a:buNone/>
            </a:pPr>
            <a:endParaRPr lang="sl-SI" sz="1400" dirty="0" smtClean="0">
              <a:latin typeface="Verdana" panose="020B0604030504040204" pitchFamily="34" charset="0"/>
              <a:ea typeface="Verdana" panose="020B0604030504040204" pitchFamily="34" charset="0"/>
            </a:endParaRPr>
          </a:p>
          <a:p>
            <a:pPr marL="0" indent="0">
              <a:lnSpc>
                <a:spcPct val="100000"/>
              </a:lnSpc>
              <a:spcBef>
                <a:spcPts val="0"/>
              </a:spcBef>
              <a:buNone/>
            </a:pPr>
            <a:r>
              <a:rPr lang="sl-SI" sz="1400" b="1" dirty="0" smtClean="0">
                <a:solidFill>
                  <a:srgbClr val="990033"/>
                </a:solidFill>
                <a:latin typeface="Verdana" panose="020B0604030504040204" pitchFamily="34" charset="0"/>
                <a:ea typeface="Verdana" panose="020B0604030504040204" pitchFamily="34" charset="0"/>
              </a:rPr>
              <a:t>Novica ZZZS: V </a:t>
            </a:r>
            <a:r>
              <a:rPr lang="sl-SI" sz="1400" b="1" dirty="0">
                <a:solidFill>
                  <a:srgbClr val="990033"/>
                </a:solidFill>
                <a:latin typeface="Verdana" panose="020B0604030504040204" pitchFamily="34" charset="0"/>
                <a:ea typeface="Verdana" panose="020B0604030504040204" pitchFamily="34" charset="0"/>
              </a:rPr>
              <a:t>marcu prvič več kot 1.000 obiskov laičnih </a:t>
            </a:r>
            <a:r>
              <a:rPr lang="sl-SI" sz="1400" b="1" dirty="0" smtClean="0">
                <a:solidFill>
                  <a:srgbClr val="990033"/>
                </a:solidFill>
                <a:latin typeface="Verdana" panose="020B0604030504040204" pitchFamily="34" charset="0"/>
                <a:ea typeface="Verdana" panose="020B0604030504040204" pitchFamily="34" charset="0"/>
              </a:rPr>
              <a:t>nadzornikov - 7</a:t>
            </a:r>
            <a:r>
              <a:rPr lang="sl-SI" sz="1400" b="1" dirty="0">
                <a:solidFill>
                  <a:srgbClr val="990033"/>
                </a:solidFill>
                <a:latin typeface="Verdana" panose="020B0604030504040204" pitchFamily="34" charset="0"/>
                <a:ea typeface="Verdana" panose="020B0604030504040204" pitchFamily="34" charset="0"/>
              </a:rPr>
              <a:t>. april 2026</a:t>
            </a:r>
          </a:p>
          <a:p>
            <a:pPr marL="0" indent="0" algn="just">
              <a:lnSpc>
                <a:spcPct val="100000"/>
              </a:lnSpc>
              <a:spcBef>
                <a:spcPts val="0"/>
              </a:spcBef>
              <a:buNone/>
            </a:pPr>
            <a:endParaRPr lang="sl-SI" sz="1200" dirty="0">
              <a:latin typeface="Verdana" panose="020B0604030504040204" pitchFamily="34" charset="0"/>
              <a:ea typeface="Verdana" panose="020B0604030504040204" pitchFamily="34" charset="0"/>
            </a:endParaRPr>
          </a:p>
          <a:p>
            <a:pPr marL="0" indent="0" algn="just">
              <a:lnSpc>
                <a:spcPct val="100000"/>
              </a:lnSpc>
              <a:spcBef>
                <a:spcPts val="0"/>
              </a:spcBef>
              <a:buNone/>
            </a:pPr>
            <a:r>
              <a:rPr lang="sl-SI" sz="1200" dirty="0" smtClean="0">
                <a:solidFill>
                  <a:srgbClr val="990033"/>
                </a:solidFill>
                <a:latin typeface="Verdana" panose="020B0604030504040204" pitchFamily="34" charset="0"/>
                <a:ea typeface="Verdana" panose="020B0604030504040204" pitchFamily="34" charset="0"/>
              </a:rPr>
              <a:t>„V </a:t>
            </a:r>
            <a:r>
              <a:rPr lang="sl-SI" sz="1200" dirty="0">
                <a:solidFill>
                  <a:srgbClr val="990033"/>
                </a:solidFill>
                <a:latin typeface="Verdana" panose="020B0604030504040204" pitchFamily="34" charset="0"/>
                <a:ea typeface="Verdana" panose="020B0604030504040204" pitchFamily="34" charset="0"/>
              </a:rPr>
              <a:t>mesecu </a:t>
            </a:r>
            <a:r>
              <a:rPr lang="sl-SI" sz="1200" b="1" dirty="0">
                <a:solidFill>
                  <a:srgbClr val="990033"/>
                </a:solidFill>
                <a:latin typeface="Verdana" panose="020B0604030504040204" pitchFamily="34" charset="0"/>
                <a:ea typeface="Verdana" panose="020B0604030504040204" pitchFamily="34" charset="0"/>
              </a:rPr>
              <a:t>marcu</a:t>
            </a:r>
            <a:r>
              <a:rPr lang="sl-SI" sz="1200" dirty="0">
                <a:solidFill>
                  <a:srgbClr val="990033"/>
                </a:solidFill>
                <a:latin typeface="Verdana" panose="020B0604030504040204" pitchFamily="34" charset="0"/>
                <a:ea typeface="Verdana" panose="020B0604030504040204" pitchFamily="34" charset="0"/>
              </a:rPr>
              <a:t> so laični nadzorniki ZZZS prvič v enem mesecu opravili več kot </a:t>
            </a:r>
            <a:r>
              <a:rPr lang="sl-SI" sz="1200" b="1" dirty="0">
                <a:solidFill>
                  <a:srgbClr val="990033"/>
                </a:solidFill>
                <a:latin typeface="Verdana" panose="020B0604030504040204" pitchFamily="34" charset="0"/>
                <a:ea typeface="Verdana" panose="020B0604030504040204" pitchFamily="34" charset="0"/>
              </a:rPr>
              <a:t>1.000 obiskov na domu</a:t>
            </a:r>
            <a:r>
              <a:rPr lang="sl-SI" sz="1200" dirty="0">
                <a:solidFill>
                  <a:srgbClr val="990033"/>
                </a:solidFill>
                <a:latin typeface="Verdana" panose="020B0604030504040204" pitchFamily="34" charset="0"/>
                <a:ea typeface="Verdana" panose="020B0604030504040204" pitchFamily="34" charset="0"/>
              </a:rPr>
              <a:t>, natančno 1.017. Posamezen nadzor bolniškega staleža lahko vključuje več obiskov, </a:t>
            </a:r>
            <a:r>
              <a:rPr lang="sl-SI" sz="1200" b="1" dirty="0">
                <a:solidFill>
                  <a:srgbClr val="990033"/>
                </a:solidFill>
                <a:latin typeface="Verdana" panose="020B0604030504040204" pitchFamily="34" charset="0"/>
                <a:ea typeface="Verdana" panose="020B0604030504040204" pitchFamily="34" charset="0"/>
              </a:rPr>
              <a:t>skupno število nadzorovanih oseb je znašalo 714</a:t>
            </a:r>
            <a:r>
              <a:rPr lang="sl-SI" sz="1200" dirty="0" smtClean="0">
                <a:solidFill>
                  <a:srgbClr val="990033"/>
                </a:solidFill>
                <a:latin typeface="Verdana" panose="020B0604030504040204" pitchFamily="34" charset="0"/>
                <a:ea typeface="Verdana" panose="020B0604030504040204" pitchFamily="34" charset="0"/>
              </a:rPr>
              <a:t>.</a:t>
            </a:r>
          </a:p>
          <a:p>
            <a:pPr marL="0" indent="0" algn="just">
              <a:lnSpc>
                <a:spcPct val="100000"/>
              </a:lnSpc>
              <a:spcBef>
                <a:spcPts val="0"/>
              </a:spcBef>
              <a:buNone/>
            </a:pPr>
            <a:r>
              <a:rPr lang="sl-SI" sz="1200" dirty="0">
                <a:solidFill>
                  <a:srgbClr val="990033"/>
                </a:solidFill>
                <a:latin typeface="Verdana" panose="020B0604030504040204" pitchFamily="34" charset="0"/>
                <a:ea typeface="Verdana" panose="020B0604030504040204" pitchFamily="34" charset="0"/>
              </a:rPr>
              <a:t/>
            </a:r>
            <a:br>
              <a:rPr lang="sl-SI" sz="1200" dirty="0">
                <a:solidFill>
                  <a:srgbClr val="990033"/>
                </a:solidFill>
                <a:latin typeface="Verdana" panose="020B0604030504040204" pitchFamily="34" charset="0"/>
                <a:ea typeface="Verdana" panose="020B0604030504040204" pitchFamily="34" charset="0"/>
              </a:rPr>
            </a:br>
            <a:r>
              <a:rPr lang="sl-SI" sz="1200" dirty="0">
                <a:solidFill>
                  <a:srgbClr val="990033"/>
                </a:solidFill>
                <a:latin typeface="Verdana" panose="020B0604030504040204" pitchFamily="34" charset="0"/>
                <a:ea typeface="Verdana" panose="020B0604030504040204" pitchFamily="34" charset="0"/>
              </a:rPr>
              <a:t>V letu </a:t>
            </a:r>
            <a:r>
              <a:rPr lang="sl-SI" sz="1200" b="1" dirty="0">
                <a:solidFill>
                  <a:srgbClr val="990033"/>
                </a:solidFill>
                <a:latin typeface="Verdana" panose="020B0604030504040204" pitchFamily="34" charset="0"/>
                <a:ea typeface="Verdana" panose="020B0604030504040204" pitchFamily="34" charset="0"/>
              </a:rPr>
              <a:t>2025</a:t>
            </a:r>
            <a:r>
              <a:rPr lang="sl-SI" sz="1200" dirty="0">
                <a:solidFill>
                  <a:srgbClr val="990033"/>
                </a:solidFill>
                <a:latin typeface="Verdana" panose="020B0604030504040204" pitchFamily="34" charset="0"/>
                <a:ea typeface="Verdana" panose="020B0604030504040204" pitchFamily="34" charset="0"/>
              </a:rPr>
              <a:t> je bilo opravljenih </a:t>
            </a:r>
            <a:r>
              <a:rPr lang="sl-SI" sz="1200" b="1" dirty="0">
                <a:solidFill>
                  <a:srgbClr val="990033"/>
                </a:solidFill>
                <a:latin typeface="Verdana" panose="020B0604030504040204" pitchFamily="34" charset="0"/>
                <a:ea typeface="Verdana" panose="020B0604030504040204" pitchFamily="34" charset="0"/>
              </a:rPr>
              <a:t>5.690 laičnih nadzorov</a:t>
            </a:r>
            <a:r>
              <a:rPr lang="sl-SI" sz="1200" dirty="0">
                <a:solidFill>
                  <a:srgbClr val="990033"/>
                </a:solidFill>
                <a:latin typeface="Verdana" panose="020B0604030504040204" pitchFamily="34" charset="0"/>
                <a:ea typeface="Verdana" panose="020B0604030504040204" pitchFamily="34" charset="0"/>
              </a:rPr>
              <a:t>, </a:t>
            </a:r>
            <a:r>
              <a:rPr lang="sl-SI" sz="1200" b="1" dirty="0">
                <a:solidFill>
                  <a:srgbClr val="990033"/>
                </a:solidFill>
                <a:latin typeface="Verdana" panose="020B0604030504040204" pitchFamily="34" charset="0"/>
                <a:ea typeface="Verdana" panose="020B0604030504040204" pitchFamily="34" charset="0"/>
              </a:rPr>
              <a:t>kršitve</a:t>
            </a:r>
            <a:r>
              <a:rPr lang="sl-SI" sz="1200" dirty="0">
                <a:solidFill>
                  <a:srgbClr val="990033"/>
                </a:solidFill>
                <a:latin typeface="Verdana" panose="020B0604030504040204" pitchFamily="34" charset="0"/>
                <a:ea typeface="Verdana" panose="020B0604030504040204" pitchFamily="34" charset="0"/>
              </a:rPr>
              <a:t> so bile ugotovljene </a:t>
            </a:r>
            <a:r>
              <a:rPr lang="sl-SI" sz="1200" b="1" dirty="0">
                <a:solidFill>
                  <a:srgbClr val="990033"/>
                </a:solidFill>
                <a:latin typeface="Verdana" panose="020B0604030504040204" pitchFamily="34" charset="0"/>
                <a:ea typeface="Verdana" panose="020B0604030504040204" pitchFamily="34" charset="0"/>
              </a:rPr>
              <a:t>v 306 primerih (5,4 %)</a:t>
            </a:r>
            <a:r>
              <a:rPr lang="sl-SI" sz="1200" dirty="0">
                <a:solidFill>
                  <a:srgbClr val="990033"/>
                </a:solidFill>
                <a:latin typeface="Verdana" panose="020B0604030504040204" pitchFamily="34" charset="0"/>
                <a:ea typeface="Verdana" panose="020B0604030504040204" pitchFamily="34" charset="0"/>
              </a:rPr>
              <a:t>. </a:t>
            </a:r>
            <a:r>
              <a:rPr lang="sl-SI" sz="1200" b="1" dirty="0">
                <a:solidFill>
                  <a:srgbClr val="990033"/>
                </a:solidFill>
                <a:latin typeface="Verdana" panose="020B0604030504040204" pitchFamily="34" charset="0"/>
                <a:ea typeface="Verdana" panose="020B0604030504040204" pitchFamily="34" charset="0"/>
              </a:rPr>
              <a:t>Glede na leto 2024</a:t>
            </a:r>
            <a:r>
              <a:rPr lang="sl-SI" sz="1200" dirty="0">
                <a:solidFill>
                  <a:srgbClr val="990033"/>
                </a:solidFill>
                <a:latin typeface="Verdana" panose="020B0604030504040204" pitchFamily="34" charset="0"/>
                <a:ea typeface="Verdana" panose="020B0604030504040204" pitchFamily="34" charset="0"/>
              </a:rPr>
              <a:t> je bilo opravljenih </a:t>
            </a:r>
            <a:r>
              <a:rPr lang="sl-SI" sz="1200" b="1" dirty="0">
                <a:solidFill>
                  <a:srgbClr val="990033"/>
                </a:solidFill>
                <a:latin typeface="Verdana" panose="020B0604030504040204" pitchFamily="34" charset="0"/>
                <a:ea typeface="Verdana" panose="020B0604030504040204" pitchFamily="34" charset="0"/>
              </a:rPr>
              <a:t>17 % več nadzorov</a:t>
            </a:r>
            <a:r>
              <a:rPr lang="sl-SI" sz="1200" dirty="0">
                <a:solidFill>
                  <a:srgbClr val="990033"/>
                </a:solidFill>
                <a:latin typeface="Verdana" panose="020B0604030504040204" pitchFamily="34" charset="0"/>
                <a:ea typeface="Verdana" panose="020B0604030504040204" pitchFamily="34" charset="0"/>
              </a:rPr>
              <a:t>. V letu 2026 bo število nadzorov še povečano</a:t>
            </a:r>
            <a:r>
              <a:rPr lang="sl-SI" sz="1200" dirty="0" smtClean="0">
                <a:solidFill>
                  <a:srgbClr val="990033"/>
                </a:solidFill>
                <a:latin typeface="Verdana" panose="020B0604030504040204" pitchFamily="34" charset="0"/>
                <a:ea typeface="Verdana" panose="020B0604030504040204" pitchFamily="34" charset="0"/>
              </a:rPr>
              <a:t>.</a:t>
            </a:r>
          </a:p>
          <a:p>
            <a:pPr marL="0" indent="0" algn="just">
              <a:lnSpc>
                <a:spcPct val="100000"/>
              </a:lnSpc>
              <a:spcBef>
                <a:spcPts val="0"/>
              </a:spcBef>
              <a:buNone/>
            </a:pPr>
            <a:r>
              <a:rPr lang="sl-SI" sz="1200" dirty="0">
                <a:solidFill>
                  <a:srgbClr val="990033"/>
                </a:solidFill>
                <a:latin typeface="Verdana" panose="020B0604030504040204" pitchFamily="34" charset="0"/>
                <a:ea typeface="Verdana" panose="020B0604030504040204" pitchFamily="34" charset="0"/>
              </a:rPr>
              <a:t/>
            </a:r>
            <a:br>
              <a:rPr lang="sl-SI" sz="1200" dirty="0">
                <a:solidFill>
                  <a:srgbClr val="990033"/>
                </a:solidFill>
                <a:latin typeface="Verdana" panose="020B0604030504040204" pitchFamily="34" charset="0"/>
                <a:ea typeface="Verdana" panose="020B0604030504040204" pitchFamily="34" charset="0"/>
              </a:rPr>
            </a:br>
            <a:r>
              <a:rPr lang="sl-SI" sz="1200" dirty="0">
                <a:solidFill>
                  <a:srgbClr val="990033"/>
                </a:solidFill>
                <a:latin typeface="Verdana" panose="020B0604030504040204" pitchFamily="34" charset="0"/>
                <a:ea typeface="Verdana" panose="020B0604030504040204" pitchFamily="34" charset="0"/>
              </a:rPr>
              <a:t>Zaradi naraščajočega povpraševanja po nadzoru se bo ekipi kmalu pridružil še šesti nadzornik. K njihovi večji učinkovitosti prispeva tudi to, da posamičen nadzornik pokriva manjše območje in posledično opravi manj kilometrov oz. lahko izvede več nadzorov</a:t>
            </a:r>
            <a:r>
              <a:rPr lang="sl-SI" sz="1200" dirty="0" smtClean="0">
                <a:solidFill>
                  <a:srgbClr val="990033"/>
                </a:solidFill>
                <a:latin typeface="Verdana" panose="020B0604030504040204" pitchFamily="34" charset="0"/>
                <a:ea typeface="Verdana" panose="020B0604030504040204" pitchFamily="34" charset="0"/>
              </a:rPr>
              <a:t>.“</a:t>
            </a:r>
            <a:r>
              <a:rPr lang="sl-SI" sz="1200" dirty="0">
                <a:solidFill>
                  <a:srgbClr val="990033"/>
                </a:solidFill>
                <a:latin typeface="Verdana" panose="020B0604030504040204" pitchFamily="34" charset="0"/>
                <a:ea typeface="Verdana" panose="020B0604030504040204" pitchFamily="34" charset="0"/>
              </a:rPr>
              <a:t> </a:t>
            </a:r>
            <a:endParaRPr lang="sl-SI" sz="1600" dirty="0" smtClean="0">
              <a:solidFill>
                <a:srgbClr val="990033"/>
              </a:solidFill>
              <a:latin typeface="Verdana" panose="020B0604030504040204" pitchFamily="34" charset="0"/>
              <a:ea typeface="Verdana" panose="020B0604030504040204" pitchFamily="34" charset="0"/>
            </a:endParaRPr>
          </a:p>
          <a:p>
            <a:pPr marL="0" indent="0">
              <a:lnSpc>
                <a:spcPct val="100000"/>
              </a:lnSpc>
              <a:spcBef>
                <a:spcPts val="0"/>
              </a:spcBef>
              <a:buNone/>
            </a:pPr>
            <a:endParaRPr lang="sl-SI" sz="1600" dirty="0">
              <a:solidFill>
                <a:srgbClr val="990033"/>
              </a:solidFill>
              <a:latin typeface="Verdana" panose="020B0604030504040204" pitchFamily="34" charset="0"/>
              <a:ea typeface="Verdana" panose="020B0604030504040204" pitchFamily="34" charset="0"/>
            </a:endParaRPr>
          </a:p>
          <a:p>
            <a:pPr marL="0" indent="0">
              <a:lnSpc>
                <a:spcPct val="100000"/>
              </a:lnSpc>
              <a:spcBef>
                <a:spcPts val="0"/>
              </a:spcBef>
              <a:buNone/>
            </a:pPr>
            <a:r>
              <a:rPr lang="sl-SI" sz="1100" dirty="0" smtClean="0">
                <a:solidFill>
                  <a:srgbClr val="990033"/>
                </a:solidFill>
                <a:latin typeface="Verdana" panose="020B0604030504040204" pitchFamily="34" charset="0"/>
                <a:ea typeface="Verdana" panose="020B0604030504040204" pitchFamily="34" charset="0"/>
              </a:rPr>
              <a:t>Vir</a:t>
            </a:r>
            <a:r>
              <a:rPr lang="sl-SI" sz="1100" dirty="0">
                <a:solidFill>
                  <a:srgbClr val="990033"/>
                </a:solidFill>
                <a:latin typeface="Verdana" panose="020B0604030504040204" pitchFamily="34" charset="0"/>
                <a:ea typeface="Verdana" panose="020B0604030504040204" pitchFamily="34" charset="0"/>
              </a:rPr>
              <a:t>: spletna stran ZZZS: </a:t>
            </a:r>
            <a:r>
              <a:rPr lang="sl-SI" sz="1100" dirty="0" err="1">
                <a:solidFill>
                  <a:srgbClr val="990033"/>
                </a:solidFill>
                <a:latin typeface="Verdana" panose="020B0604030504040204" pitchFamily="34" charset="0"/>
                <a:ea typeface="Verdana" panose="020B0604030504040204" pitchFamily="34" charset="0"/>
                <a:hlinkClick r:id="rId2"/>
              </a:rPr>
              <a:t>https</a:t>
            </a:r>
            <a:r>
              <a:rPr lang="sl-SI" sz="1100" dirty="0">
                <a:solidFill>
                  <a:srgbClr val="990033"/>
                </a:solidFill>
                <a:latin typeface="Verdana" panose="020B0604030504040204" pitchFamily="34" charset="0"/>
                <a:ea typeface="Verdana" panose="020B0604030504040204" pitchFamily="34" charset="0"/>
                <a:hlinkClick r:id="rId2"/>
              </a:rPr>
              <a:t>://</a:t>
            </a:r>
            <a:r>
              <a:rPr lang="sl-SI" sz="1100" dirty="0" err="1">
                <a:solidFill>
                  <a:srgbClr val="990033"/>
                </a:solidFill>
                <a:latin typeface="Verdana" panose="020B0604030504040204" pitchFamily="34" charset="0"/>
                <a:ea typeface="Verdana" panose="020B0604030504040204" pitchFamily="34" charset="0"/>
                <a:hlinkClick r:id="rId2"/>
              </a:rPr>
              <a:t>www.zzzs.si</a:t>
            </a:r>
            <a:r>
              <a:rPr lang="sl-SI" sz="1100" dirty="0">
                <a:solidFill>
                  <a:srgbClr val="990033"/>
                </a:solidFill>
                <a:latin typeface="Verdana" panose="020B0604030504040204" pitchFamily="34" charset="0"/>
                <a:ea typeface="Verdana" panose="020B0604030504040204" pitchFamily="34" charset="0"/>
                <a:hlinkClick r:id="rId2"/>
              </a:rPr>
              <a:t>/novica/v-marcu-</a:t>
            </a:r>
            <a:r>
              <a:rPr lang="sl-SI" sz="1100" dirty="0" err="1">
                <a:solidFill>
                  <a:srgbClr val="990033"/>
                </a:solidFill>
                <a:latin typeface="Verdana" panose="020B0604030504040204" pitchFamily="34" charset="0"/>
                <a:ea typeface="Verdana" panose="020B0604030504040204" pitchFamily="34" charset="0"/>
                <a:hlinkClick r:id="rId2"/>
              </a:rPr>
              <a:t>prvic</a:t>
            </a:r>
            <a:r>
              <a:rPr lang="sl-SI" sz="1100" dirty="0">
                <a:solidFill>
                  <a:srgbClr val="990033"/>
                </a:solidFill>
                <a:latin typeface="Verdana" panose="020B0604030504040204" pitchFamily="34" charset="0"/>
                <a:ea typeface="Verdana" panose="020B0604030504040204" pitchFamily="34" charset="0"/>
                <a:hlinkClick r:id="rId2"/>
              </a:rPr>
              <a:t>-</a:t>
            </a:r>
            <a:r>
              <a:rPr lang="sl-SI" sz="1100" dirty="0" err="1">
                <a:solidFill>
                  <a:srgbClr val="990033"/>
                </a:solidFill>
                <a:latin typeface="Verdana" panose="020B0604030504040204" pitchFamily="34" charset="0"/>
                <a:ea typeface="Verdana" panose="020B0604030504040204" pitchFamily="34" charset="0"/>
                <a:hlinkClick r:id="rId2"/>
              </a:rPr>
              <a:t>vec</a:t>
            </a:r>
            <a:r>
              <a:rPr lang="sl-SI" sz="1100" dirty="0">
                <a:solidFill>
                  <a:srgbClr val="990033"/>
                </a:solidFill>
                <a:latin typeface="Verdana" panose="020B0604030504040204" pitchFamily="34" charset="0"/>
                <a:ea typeface="Verdana" panose="020B0604030504040204" pitchFamily="34" charset="0"/>
                <a:hlinkClick r:id="rId2"/>
              </a:rPr>
              <a:t>-kot-1000-obiskov-</a:t>
            </a:r>
            <a:r>
              <a:rPr lang="sl-SI" sz="1100" dirty="0" err="1">
                <a:solidFill>
                  <a:srgbClr val="990033"/>
                </a:solidFill>
                <a:latin typeface="Verdana" panose="020B0604030504040204" pitchFamily="34" charset="0"/>
                <a:ea typeface="Verdana" panose="020B0604030504040204" pitchFamily="34" charset="0"/>
                <a:hlinkClick r:id="rId2"/>
              </a:rPr>
              <a:t>laicnih</a:t>
            </a:r>
            <a:r>
              <a:rPr lang="sl-SI" sz="1100" dirty="0">
                <a:solidFill>
                  <a:srgbClr val="990033"/>
                </a:solidFill>
                <a:latin typeface="Verdana" panose="020B0604030504040204" pitchFamily="34" charset="0"/>
                <a:ea typeface="Verdana" panose="020B0604030504040204" pitchFamily="34" charset="0"/>
                <a:hlinkClick r:id="rId2"/>
              </a:rPr>
              <a:t>-nadzornikov</a:t>
            </a:r>
            <a:r>
              <a:rPr lang="sl-SI" sz="1100" dirty="0" smtClean="0">
                <a:solidFill>
                  <a:srgbClr val="990033"/>
                </a:solidFill>
                <a:latin typeface="Verdana" panose="020B0604030504040204" pitchFamily="34" charset="0"/>
                <a:ea typeface="Verdana" panose="020B0604030504040204" pitchFamily="34" charset="0"/>
                <a:hlinkClick r:id="rId2"/>
              </a:rPr>
              <a:t>/</a:t>
            </a:r>
            <a:endParaRPr lang="sl-SI" sz="1100" dirty="0" smtClean="0">
              <a:solidFill>
                <a:srgbClr val="990033"/>
              </a:solidFill>
              <a:latin typeface="Verdana" panose="020B0604030504040204" pitchFamily="34" charset="0"/>
              <a:ea typeface="Verdana" panose="020B0604030504040204" pitchFamily="34" charset="0"/>
            </a:endParaRPr>
          </a:p>
          <a:p>
            <a:pPr marL="0" indent="0">
              <a:lnSpc>
                <a:spcPct val="100000"/>
              </a:lnSpc>
              <a:spcBef>
                <a:spcPts val="0"/>
              </a:spcBef>
              <a:buNone/>
            </a:pPr>
            <a:endParaRPr lang="sl-SI" sz="1200" dirty="0">
              <a:latin typeface="Verdana" panose="020B0604030504040204" pitchFamily="34" charset="0"/>
              <a:ea typeface="Verdana" panose="020B0604030504040204" pitchFamily="34" charset="0"/>
            </a:endParaRPr>
          </a:p>
        </p:txBody>
      </p:sp>
      <p:sp>
        <p:nvSpPr>
          <p:cNvPr id="4" name="Označba mesta noge 3">
            <a:extLst>
              <a:ext uri="{FF2B5EF4-FFF2-40B4-BE49-F238E27FC236}">
                <a16:creationId xmlns:a16="http://schemas.microsoft.com/office/drawing/2014/main" xmlns="" id="{BAFCE19C-145D-A037-8375-DF1C6F73747D}"/>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Tree>
    <p:extLst>
      <p:ext uri="{BB962C8B-B14F-4D97-AF65-F5344CB8AC3E}">
        <p14:creationId xmlns:p14="http://schemas.microsoft.com/office/powerpoint/2010/main" val="3285441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9DF37091-DBE0-B832-0269-14529BC3EF6A}"/>
              </a:ext>
            </a:extLst>
          </p:cNvPr>
          <p:cNvSpPr>
            <a:spLocks noGrp="1"/>
          </p:cNvSpPr>
          <p:nvPr>
            <p:ph type="title"/>
          </p:nvPr>
        </p:nvSpPr>
        <p:spPr/>
        <p:txBody>
          <a:bodyPr>
            <a:normAutofit/>
          </a:bodyPr>
          <a:lstStyle/>
          <a:p>
            <a:r>
              <a:rPr lang="sl-SI" sz="1600" b="1" dirty="0" smtClean="0">
                <a:solidFill>
                  <a:srgbClr val="990033"/>
                </a:solidFill>
                <a:latin typeface="Verdana" panose="020B0604030504040204" pitchFamily="34" charset="0"/>
                <a:ea typeface="Verdana" panose="020B0604030504040204" pitchFamily="34" charset="0"/>
              </a:rPr>
              <a:t>OBVESTILO </a:t>
            </a:r>
            <a:r>
              <a:rPr lang="sl-SI" sz="1600" b="1" dirty="0" err="1" smtClean="0">
                <a:solidFill>
                  <a:srgbClr val="990033"/>
                </a:solidFill>
                <a:latin typeface="Verdana" panose="020B0604030504040204" pitchFamily="34" charset="0"/>
                <a:ea typeface="Verdana" panose="020B0604030504040204" pitchFamily="34" charset="0"/>
              </a:rPr>
              <a:t>ZRSZ</a:t>
            </a:r>
            <a:r>
              <a:rPr lang="sl-SI" sz="1600" b="1" dirty="0" smtClean="0">
                <a:solidFill>
                  <a:srgbClr val="990033"/>
                </a:solidFill>
                <a:latin typeface="Verdana" panose="020B0604030504040204" pitchFamily="34" charset="0"/>
                <a:ea typeface="Verdana" panose="020B0604030504040204" pitchFamily="34" charset="0"/>
              </a:rPr>
              <a:t>: OBVESTILO VLAGATELJEM GLEDE POSREDOVANJA INFORMACIJ O VLOGAH IN POSTOPKIH ZA IZDAJO ENOTNIH DOVOLJENJ ZA TUJCE</a:t>
            </a:r>
            <a:endParaRPr lang="sl-SI" sz="1600" b="1" dirty="0">
              <a:solidFill>
                <a:srgbClr val="990033"/>
              </a:solidFill>
              <a:latin typeface="Verdana" panose="020B0604030504040204" pitchFamily="34" charset="0"/>
              <a:ea typeface="Verdana" panose="020B0604030504040204" pitchFamily="34" charset="0"/>
            </a:endParaRPr>
          </a:p>
        </p:txBody>
      </p:sp>
      <p:sp>
        <p:nvSpPr>
          <p:cNvPr id="3" name="Označba mesta vsebine 2">
            <a:extLst>
              <a:ext uri="{FF2B5EF4-FFF2-40B4-BE49-F238E27FC236}">
                <a16:creationId xmlns:a16="http://schemas.microsoft.com/office/drawing/2014/main" xmlns="" id="{ED60A2E6-2927-E8AB-D8A7-9F2F58A45555}"/>
              </a:ext>
            </a:extLst>
          </p:cNvPr>
          <p:cNvSpPr>
            <a:spLocks noGrp="1"/>
          </p:cNvSpPr>
          <p:nvPr>
            <p:ph idx="1"/>
          </p:nvPr>
        </p:nvSpPr>
        <p:spPr>
          <a:xfrm>
            <a:off x="838200" y="1444752"/>
            <a:ext cx="10515600" cy="4973300"/>
          </a:xfrm>
        </p:spPr>
        <p:txBody>
          <a:bodyPr>
            <a:noAutofit/>
          </a:bodyPr>
          <a:lstStyle/>
          <a:p>
            <a:pPr marL="0" indent="0" algn="just">
              <a:lnSpc>
                <a:spcPct val="100000"/>
              </a:lnSpc>
              <a:spcBef>
                <a:spcPts val="0"/>
              </a:spcBef>
              <a:buFontTx/>
              <a:buNone/>
            </a:pPr>
            <a:endParaRPr lang="sl-SI" altLang="sl-SI" sz="1400" b="1" dirty="0" smtClean="0">
              <a:solidFill>
                <a:srgbClr val="800000"/>
              </a:solidFill>
              <a:latin typeface="Verdana" panose="020B0604030504040204" pitchFamily="34" charset="0"/>
              <a:ea typeface="Verdana" panose="020B0604030504040204" pitchFamily="34" charset="0"/>
              <a:cs typeface="Verdana" panose="020B0604030504040204" pitchFamily="34" charset="0"/>
            </a:endParaRPr>
          </a:p>
          <a:p>
            <a:pPr marL="0" indent="0" algn="just">
              <a:lnSpc>
                <a:spcPct val="100000"/>
              </a:lnSpc>
              <a:spcBef>
                <a:spcPts val="0"/>
              </a:spcBef>
              <a:buFontTx/>
              <a:buNone/>
            </a:pPr>
            <a:r>
              <a:rPr lang="sl-SI" altLang="sl-SI" sz="1600" b="1" dirty="0" smtClean="0">
                <a:solidFill>
                  <a:srgbClr val="800000"/>
                </a:solidFill>
                <a:latin typeface="Verdana" panose="020B0604030504040204" pitchFamily="34" charset="0"/>
                <a:ea typeface="Verdana" panose="020B0604030504040204" pitchFamily="34" charset="0"/>
                <a:cs typeface="Verdana" panose="020B0604030504040204" pitchFamily="34" charset="0"/>
              </a:rPr>
              <a:t>V nadaljevanju v celoti povzemamo obvestilo </a:t>
            </a:r>
            <a:r>
              <a:rPr lang="sl-SI" altLang="sl-SI" sz="1600" b="1" dirty="0" err="1" smtClean="0">
                <a:solidFill>
                  <a:srgbClr val="800000"/>
                </a:solidFill>
                <a:latin typeface="Verdana" panose="020B0604030504040204" pitchFamily="34" charset="0"/>
                <a:ea typeface="Verdana" panose="020B0604030504040204" pitchFamily="34" charset="0"/>
                <a:cs typeface="Verdana" panose="020B0604030504040204" pitchFamily="34" charset="0"/>
              </a:rPr>
              <a:t>ZRSZ</a:t>
            </a:r>
            <a:r>
              <a:rPr lang="sl-SI" altLang="sl-SI" sz="1600" b="1" dirty="0" smtClean="0">
                <a:solidFill>
                  <a:srgbClr val="800000"/>
                </a:solidFill>
                <a:latin typeface="Verdana" panose="020B0604030504040204" pitchFamily="34" charset="0"/>
                <a:ea typeface="Verdana" panose="020B0604030504040204" pitchFamily="34" charset="0"/>
                <a:cs typeface="Verdana" panose="020B0604030504040204" pitchFamily="34" charset="0"/>
              </a:rPr>
              <a:t> z dne 19. 3. 2026</a:t>
            </a:r>
          </a:p>
          <a:p>
            <a:pPr marL="0" indent="0" algn="just">
              <a:lnSpc>
                <a:spcPct val="100000"/>
              </a:lnSpc>
              <a:spcBef>
                <a:spcPts val="0"/>
              </a:spcBef>
              <a:buNone/>
            </a:pPr>
            <a:endParaRPr lang="sl-SI" sz="1600" b="1" dirty="0" smtClean="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r>
              <a:rPr lang="sl-SI" sz="1600" b="1" dirty="0" smtClean="0">
                <a:solidFill>
                  <a:srgbClr val="990033"/>
                </a:solidFill>
                <a:latin typeface="Verdana" panose="020B0604030504040204" pitchFamily="34" charset="0"/>
                <a:ea typeface="Verdana" panose="020B0604030504040204" pitchFamily="34" charset="0"/>
              </a:rPr>
              <a:t>„Kot </a:t>
            </a:r>
            <a:r>
              <a:rPr lang="sl-SI" sz="1600" b="1" dirty="0">
                <a:solidFill>
                  <a:srgbClr val="990033"/>
                </a:solidFill>
                <a:latin typeface="Verdana" panose="020B0604030504040204" pitchFamily="34" charset="0"/>
                <a:ea typeface="Verdana" panose="020B0604030504040204" pitchFamily="34" charset="0"/>
              </a:rPr>
              <a:t>lahko spremljamo v zadnjem času, se vlagatelji vse pogosteje obračate na naš Zavod glede informacij o postopkih enotnih dovoljenj za prebivanje in delo tujcev. Ob tej priložnosti vas želimo </a:t>
            </a:r>
            <a:r>
              <a:rPr lang="sl-SI" sz="1600" b="1" dirty="0" smtClean="0">
                <a:solidFill>
                  <a:srgbClr val="990033"/>
                </a:solidFill>
                <a:latin typeface="Verdana" panose="020B0604030504040204" pitchFamily="34" charset="0"/>
                <a:ea typeface="Verdana" panose="020B0604030504040204" pitchFamily="34" charset="0"/>
              </a:rPr>
              <a:t>spomniti</a:t>
            </a:r>
            <a:r>
              <a:rPr lang="sl-SI" sz="1600" b="1" dirty="0">
                <a:solidFill>
                  <a:srgbClr val="990033"/>
                </a:solidFill>
                <a:latin typeface="Verdana" panose="020B0604030504040204" pitchFamily="34" charset="0"/>
                <a:ea typeface="Verdana" panose="020B0604030504040204" pitchFamily="34" charset="0"/>
              </a:rPr>
              <a:t>, da so, v skladu z Zakonom o tujcih, za izdajo enotnih dovoljenj pristojne upravne enote.</a:t>
            </a:r>
          </a:p>
          <a:p>
            <a:pPr marL="0" indent="0" algn="just">
              <a:lnSpc>
                <a:spcPct val="100000"/>
              </a:lnSpc>
              <a:spcBef>
                <a:spcPts val="0"/>
              </a:spcBef>
              <a:buNone/>
            </a:pPr>
            <a:endParaRPr lang="sl-SI" sz="1600" dirty="0" smtClean="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r>
              <a:rPr lang="sl-SI" sz="1600" dirty="0" smtClean="0">
                <a:solidFill>
                  <a:srgbClr val="990033"/>
                </a:solidFill>
                <a:latin typeface="Verdana" panose="020B0604030504040204" pitchFamily="34" charset="0"/>
                <a:ea typeface="Verdana" panose="020B0604030504040204" pitchFamily="34" charset="0"/>
              </a:rPr>
              <a:t>Zato </a:t>
            </a:r>
            <a:r>
              <a:rPr lang="sl-SI" sz="1600" dirty="0">
                <a:solidFill>
                  <a:srgbClr val="990033"/>
                </a:solidFill>
                <a:latin typeface="Verdana" panose="020B0604030504040204" pitchFamily="34" charset="0"/>
                <a:ea typeface="Verdana" panose="020B0604030504040204" pitchFamily="34" charset="0"/>
              </a:rPr>
              <a:t>vas vljudno prosimo, da se </a:t>
            </a:r>
            <a:r>
              <a:rPr lang="sl-SI" sz="1600" b="1" dirty="0">
                <a:solidFill>
                  <a:srgbClr val="990033"/>
                </a:solidFill>
                <a:latin typeface="Verdana" panose="020B0604030504040204" pitchFamily="34" charset="0"/>
                <a:ea typeface="Verdana" panose="020B0604030504040204" pitchFamily="34" charset="0"/>
              </a:rPr>
              <a:t>za informacije o vlogah in postopku izdaje enotnega dovoljenja</a:t>
            </a:r>
            <a:r>
              <a:rPr lang="sl-SI" sz="1600" dirty="0">
                <a:solidFill>
                  <a:srgbClr val="990033"/>
                </a:solidFill>
                <a:latin typeface="Verdana" panose="020B0604030504040204" pitchFamily="34" charset="0"/>
                <a:ea typeface="Verdana" panose="020B0604030504040204" pitchFamily="34" charset="0"/>
              </a:rPr>
              <a:t> obračate </a:t>
            </a:r>
            <a:r>
              <a:rPr lang="sl-SI" sz="1600" b="1" dirty="0">
                <a:solidFill>
                  <a:srgbClr val="990033"/>
                </a:solidFill>
                <a:latin typeface="Verdana" panose="020B0604030504040204" pitchFamily="34" charset="0"/>
                <a:ea typeface="Verdana" panose="020B0604030504040204" pitchFamily="34" charset="0"/>
              </a:rPr>
              <a:t>izključno na upravne enote, </a:t>
            </a:r>
            <a:r>
              <a:rPr lang="sl-SI" sz="1600" dirty="0">
                <a:solidFill>
                  <a:srgbClr val="990033"/>
                </a:solidFill>
                <a:latin typeface="Verdana" panose="020B0604030504040204" pitchFamily="34" charset="0"/>
                <a:ea typeface="Verdana" panose="020B0604030504040204" pitchFamily="34" charset="0"/>
              </a:rPr>
              <a:t>ki vam bodo posredovale ustrezne informacije.</a:t>
            </a:r>
          </a:p>
          <a:p>
            <a:pPr marL="0" indent="0" algn="just">
              <a:lnSpc>
                <a:spcPct val="100000"/>
              </a:lnSpc>
              <a:spcBef>
                <a:spcPts val="0"/>
              </a:spcBef>
              <a:buNone/>
            </a:pPr>
            <a:r>
              <a:rPr lang="sl-SI" sz="1600" dirty="0">
                <a:solidFill>
                  <a:srgbClr val="990033"/>
                </a:solidFill>
                <a:latin typeface="Verdana" panose="020B0604030504040204" pitchFamily="34" charset="0"/>
                <a:ea typeface="Verdana" panose="020B0604030504040204" pitchFamily="34" charset="0"/>
              </a:rPr>
              <a:t>Na Zavodu RS za zaposlovanje smo, v skladu s sklenjenimi </a:t>
            </a:r>
            <a:r>
              <a:rPr lang="sl-SI" sz="1600" b="1" dirty="0">
                <a:solidFill>
                  <a:srgbClr val="990033"/>
                </a:solidFill>
                <a:latin typeface="Verdana" panose="020B0604030504040204" pitchFamily="34" charset="0"/>
                <a:ea typeface="Verdana" panose="020B0604030504040204" pitchFamily="34" charset="0"/>
              </a:rPr>
              <a:t>mednarodnimi sporazumi o zaposlovanju</a:t>
            </a:r>
            <a:r>
              <a:rPr lang="sl-SI" sz="1600" dirty="0">
                <a:solidFill>
                  <a:srgbClr val="990033"/>
                </a:solidFill>
                <a:latin typeface="Verdana" panose="020B0604030504040204" pitchFamily="34" charset="0"/>
                <a:ea typeface="Verdana" panose="020B0604030504040204" pitchFamily="34" charset="0"/>
              </a:rPr>
              <a:t> z Bosno in Hercegovino ter Srbijo, pristojni za </a:t>
            </a:r>
            <a:r>
              <a:rPr lang="sl-SI" sz="1600" b="1" dirty="0">
                <a:solidFill>
                  <a:srgbClr val="990033"/>
                </a:solidFill>
                <a:latin typeface="Verdana" panose="020B0604030504040204" pitchFamily="34" charset="0"/>
                <a:ea typeface="Verdana" panose="020B0604030504040204" pitchFamily="34" charset="0"/>
              </a:rPr>
              <a:t>izdajo delovnih dovoljenj, </a:t>
            </a:r>
            <a:r>
              <a:rPr lang="sl-SI" sz="1600" dirty="0">
                <a:solidFill>
                  <a:srgbClr val="990033"/>
                </a:solidFill>
                <a:latin typeface="Verdana" panose="020B0604030504040204" pitchFamily="34" charset="0"/>
                <a:ea typeface="Verdana" panose="020B0604030504040204" pitchFamily="34" charset="0"/>
              </a:rPr>
              <a:t>v zvezi s katerimi </a:t>
            </a:r>
            <a:r>
              <a:rPr lang="sl-SI" sz="1600" b="1" dirty="0">
                <a:solidFill>
                  <a:srgbClr val="990033"/>
                </a:solidFill>
                <a:latin typeface="Verdana" panose="020B0604030504040204" pitchFamily="34" charset="0"/>
                <a:ea typeface="Verdana" panose="020B0604030504040204" pitchFamily="34" charset="0"/>
              </a:rPr>
              <a:t>podajamo tudi informacije.</a:t>
            </a:r>
            <a:endParaRPr lang="sl-SI" sz="1600" dirty="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endParaRPr lang="sl-SI" sz="1600" dirty="0" smtClean="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None/>
            </a:pPr>
            <a:r>
              <a:rPr lang="sl-SI" sz="1600" dirty="0" smtClean="0">
                <a:solidFill>
                  <a:srgbClr val="990033"/>
                </a:solidFill>
                <a:latin typeface="Verdana" panose="020B0604030504040204" pitchFamily="34" charset="0"/>
                <a:ea typeface="Verdana" panose="020B0604030504040204" pitchFamily="34" charset="0"/>
              </a:rPr>
              <a:t>Pri </a:t>
            </a:r>
            <a:r>
              <a:rPr lang="sl-SI" sz="1600" dirty="0">
                <a:solidFill>
                  <a:srgbClr val="990033"/>
                </a:solidFill>
                <a:latin typeface="Verdana" panose="020B0604030504040204" pitchFamily="34" charset="0"/>
                <a:ea typeface="Verdana" panose="020B0604030504040204" pitchFamily="34" charset="0"/>
              </a:rPr>
              <a:t>tem je treba opozoriti, da informacije o vlogi in postopku izdaje delovnega dovoljenja lahko vlagatelji pridobite</a:t>
            </a:r>
            <a:r>
              <a:rPr lang="sl-SI" sz="1600" b="1" dirty="0">
                <a:solidFill>
                  <a:srgbClr val="990033"/>
                </a:solidFill>
                <a:latin typeface="Verdana" panose="020B0604030504040204" pitchFamily="34" charset="0"/>
                <a:ea typeface="Verdana" panose="020B0604030504040204" pitchFamily="34" charset="0"/>
              </a:rPr>
              <a:t> izključno pri uradni osebi,</a:t>
            </a:r>
            <a:r>
              <a:rPr lang="sl-SI" sz="1600" dirty="0">
                <a:solidFill>
                  <a:srgbClr val="990033"/>
                </a:solidFill>
                <a:latin typeface="Verdana" panose="020B0604030504040204" pitchFamily="34" charset="0"/>
                <a:ea typeface="Verdana" panose="020B0604030504040204" pitchFamily="34" charset="0"/>
              </a:rPr>
              <a:t> ki </a:t>
            </a:r>
            <a:r>
              <a:rPr lang="sl-SI" sz="1600" b="1" dirty="0">
                <a:solidFill>
                  <a:srgbClr val="990033"/>
                </a:solidFill>
                <a:latin typeface="Verdana" panose="020B0604030504040204" pitchFamily="34" charset="0"/>
                <a:ea typeface="Verdana" panose="020B0604030504040204" pitchFamily="34" charset="0"/>
              </a:rPr>
              <a:t>vodi določen postopek</a:t>
            </a:r>
            <a:r>
              <a:rPr lang="sl-SI" sz="1600" dirty="0">
                <a:solidFill>
                  <a:srgbClr val="990033"/>
                </a:solidFill>
                <a:latin typeface="Verdana" panose="020B0604030504040204" pitchFamily="34" charset="0"/>
                <a:ea typeface="Verdana" panose="020B0604030504040204" pitchFamily="34" charset="0"/>
              </a:rPr>
              <a:t> izdaje delovnega dovoljenja</a:t>
            </a:r>
            <a:r>
              <a:rPr lang="sl-SI" sz="1600" dirty="0" smtClean="0">
                <a:solidFill>
                  <a:srgbClr val="990033"/>
                </a:solidFill>
                <a:latin typeface="Verdana" panose="020B0604030504040204" pitchFamily="34" charset="0"/>
                <a:ea typeface="Verdana" panose="020B0604030504040204" pitchFamily="34" charset="0"/>
              </a:rPr>
              <a:t>.“</a:t>
            </a:r>
            <a:endParaRPr lang="sl-SI" sz="1600" dirty="0">
              <a:solidFill>
                <a:srgbClr val="990033"/>
              </a:solidFill>
              <a:latin typeface="Verdana" panose="020B0604030504040204" pitchFamily="34" charset="0"/>
              <a:ea typeface="Verdana" panose="020B0604030504040204" pitchFamily="34" charset="0"/>
            </a:endParaRPr>
          </a:p>
          <a:p>
            <a:pPr marL="0" indent="0" algn="just">
              <a:lnSpc>
                <a:spcPct val="100000"/>
              </a:lnSpc>
              <a:spcBef>
                <a:spcPts val="0"/>
              </a:spcBef>
              <a:buFontTx/>
              <a:buNone/>
            </a:pPr>
            <a:endParaRPr lang="sl-SI" altLang="sl-SI" sz="1600" b="1" dirty="0" smtClean="0">
              <a:solidFill>
                <a:srgbClr val="990033"/>
              </a:solidFill>
              <a:latin typeface="Verdana" panose="020B0604030504040204" pitchFamily="34" charset="0"/>
              <a:ea typeface="Verdana" panose="020B0604030504040204" pitchFamily="34" charset="0"/>
              <a:cs typeface="Verdana" panose="020B0604030504040204" pitchFamily="34" charset="0"/>
            </a:endParaRPr>
          </a:p>
          <a:p>
            <a:pPr marL="0" indent="0" algn="just">
              <a:lnSpc>
                <a:spcPct val="100000"/>
              </a:lnSpc>
              <a:spcBef>
                <a:spcPts val="0"/>
              </a:spcBef>
              <a:buFontTx/>
              <a:buNone/>
            </a:pPr>
            <a:r>
              <a:rPr lang="sl-SI" altLang="sl-SI" sz="1200" b="1" dirty="0" smtClean="0">
                <a:solidFill>
                  <a:srgbClr val="990033"/>
                </a:solidFill>
                <a:latin typeface="Verdana" panose="020B0604030504040204" pitchFamily="34" charset="0"/>
                <a:ea typeface="Verdana" panose="020B0604030504040204" pitchFamily="34" charset="0"/>
                <a:cs typeface="Verdana" panose="020B0604030504040204" pitchFamily="34" charset="0"/>
              </a:rPr>
              <a:t>Vir: spletna stran </a:t>
            </a:r>
            <a:r>
              <a:rPr lang="sl-SI" altLang="sl-SI" sz="1200" b="1" dirty="0" err="1" smtClean="0">
                <a:solidFill>
                  <a:srgbClr val="990033"/>
                </a:solidFill>
                <a:latin typeface="Verdana" panose="020B0604030504040204" pitchFamily="34" charset="0"/>
                <a:ea typeface="Verdana" panose="020B0604030504040204" pitchFamily="34" charset="0"/>
                <a:cs typeface="Verdana" panose="020B0604030504040204" pitchFamily="34" charset="0"/>
              </a:rPr>
              <a:t>ZRSZ</a:t>
            </a:r>
            <a:endParaRPr lang="sl-SI" altLang="sl-SI" sz="1200" b="1" dirty="0" smtClean="0">
              <a:solidFill>
                <a:srgbClr val="990033"/>
              </a:solidFill>
              <a:latin typeface="Verdana" panose="020B0604030504040204" pitchFamily="34" charset="0"/>
              <a:ea typeface="Verdana" panose="020B0604030504040204" pitchFamily="34" charset="0"/>
              <a:cs typeface="Verdana" panose="020B0604030504040204" pitchFamily="34" charset="0"/>
            </a:endParaRPr>
          </a:p>
          <a:p>
            <a:pPr marL="0" indent="0" algn="just">
              <a:lnSpc>
                <a:spcPct val="100000"/>
              </a:lnSpc>
              <a:spcBef>
                <a:spcPts val="0"/>
              </a:spcBef>
              <a:buFontTx/>
              <a:buNone/>
            </a:pPr>
            <a:r>
              <a:rPr lang="sl-SI" altLang="sl-SI" sz="1200" b="1" dirty="0" err="1">
                <a:solidFill>
                  <a:srgbClr val="800000"/>
                </a:solidFill>
                <a:latin typeface="Verdana" panose="020B0604030504040204" pitchFamily="34" charset="0"/>
                <a:ea typeface="Verdana" panose="020B0604030504040204" pitchFamily="34" charset="0"/>
                <a:cs typeface="Verdana" panose="020B0604030504040204" pitchFamily="34" charset="0"/>
                <a:hlinkClick r:id="rId2"/>
              </a:rPr>
              <a:t>https</a:t>
            </a:r>
            <a:r>
              <a:rPr lang="sl-SI" altLang="sl-SI" sz="1200" b="1" dirty="0">
                <a:solidFill>
                  <a:srgbClr val="800000"/>
                </a:solidFill>
                <a:latin typeface="Verdana" panose="020B0604030504040204" pitchFamily="34" charset="0"/>
                <a:ea typeface="Verdana" panose="020B0604030504040204" pitchFamily="34" charset="0"/>
                <a:cs typeface="Verdana" panose="020B0604030504040204" pitchFamily="34" charset="0"/>
                <a:hlinkClick r:id="rId2"/>
              </a:rPr>
              <a:t>://</a:t>
            </a:r>
            <a:r>
              <a:rPr lang="sl-SI" altLang="sl-SI" sz="1200" b="1" dirty="0" err="1">
                <a:solidFill>
                  <a:srgbClr val="800000"/>
                </a:solidFill>
                <a:latin typeface="Verdana" panose="020B0604030504040204" pitchFamily="34" charset="0"/>
                <a:ea typeface="Verdana" panose="020B0604030504040204" pitchFamily="34" charset="0"/>
                <a:cs typeface="Verdana" panose="020B0604030504040204" pitchFamily="34" charset="0"/>
                <a:hlinkClick r:id="rId2"/>
              </a:rPr>
              <a:t>www.ess.gov.si</a:t>
            </a:r>
            <a:r>
              <a:rPr lang="sl-SI" altLang="sl-SI" sz="1200" b="1" dirty="0">
                <a:solidFill>
                  <a:srgbClr val="800000"/>
                </a:solidFill>
                <a:latin typeface="Verdana" panose="020B0604030504040204" pitchFamily="34" charset="0"/>
                <a:ea typeface="Verdana" panose="020B0604030504040204" pitchFamily="34" charset="0"/>
                <a:cs typeface="Verdana" panose="020B0604030504040204" pitchFamily="34" charset="0"/>
                <a:hlinkClick r:id="rId2"/>
              </a:rPr>
              <a:t>/novica/obvestilo-vlagateljem-glede-posredovanja-informacij-o-vlogah-in-postopkih-za-izdajo-enotnih-dovoljenj-za-tujce</a:t>
            </a:r>
            <a:r>
              <a:rPr lang="sl-SI" altLang="sl-SI" sz="1200" b="1" dirty="0" smtClean="0">
                <a:solidFill>
                  <a:srgbClr val="800000"/>
                </a:solidFill>
                <a:latin typeface="Verdana" panose="020B0604030504040204" pitchFamily="34" charset="0"/>
                <a:ea typeface="Verdana" panose="020B0604030504040204" pitchFamily="34" charset="0"/>
                <a:cs typeface="Verdana" panose="020B0604030504040204" pitchFamily="34" charset="0"/>
                <a:hlinkClick r:id="rId2"/>
              </a:rPr>
              <a:t>/</a:t>
            </a:r>
            <a:endParaRPr lang="sl-SI" altLang="sl-SI" sz="1200" b="1" dirty="0" smtClean="0">
              <a:solidFill>
                <a:srgbClr val="800000"/>
              </a:solidFill>
              <a:latin typeface="Verdana" panose="020B0604030504040204" pitchFamily="34" charset="0"/>
              <a:ea typeface="Verdana" panose="020B0604030504040204" pitchFamily="34" charset="0"/>
              <a:cs typeface="Verdana" panose="020B0604030504040204" pitchFamily="34" charset="0"/>
            </a:endParaRPr>
          </a:p>
          <a:p>
            <a:pPr marL="0" indent="0" algn="just">
              <a:lnSpc>
                <a:spcPct val="100000"/>
              </a:lnSpc>
              <a:spcBef>
                <a:spcPts val="0"/>
              </a:spcBef>
              <a:buFontTx/>
              <a:buNone/>
            </a:pPr>
            <a:endParaRPr lang="sl-SI" altLang="sl-SI" sz="1200" b="1" dirty="0">
              <a:solidFill>
                <a:srgbClr val="800000"/>
              </a:solidFill>
              <a:latin typeface="Verdana" panose="020B0604030504040204" pitchFamily="34" charset="0"/>
              <a:ea typeface="Verdana" panose="020B0604030504040204" pitchFamily="34" charset="0"/>
              <a:cs typeface="Verdana" panose="020B0604030504040204" pitchFamily="34" charset="0"/>
            </a:endParaRPr>
          </a:p>
        </p:txBody>
      </p:sp>
      <p:sp>
        <p:nvSpPr>
          <p:cNvPr id="4" name="Označba mesta noge 3">
            <a:extLst>
              <a:ext uri="{FF2B5EF4-FFF2-40B4-BE49-F238E27FC236}">
                <a16:creationId xmlns:a16="http://schemas.microsoft.com/office/drawing/2014/main" xmlns="" id="{BAFCE19C-145D-A037-8375-DF1C6F73747D}"/>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Tree>
    <p:extLst>
      <p:ext uri="{BB962C8B-B14F-4D97-AF65-F5344CB8AC3E}">
        <p14:creationId xmlns:p14="http://schemas.microsoft.com/office/powerpoint/2010/main" val="39887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xmlns="" id="{9DF37091-DBE0-B832-0269-14529BC3EF6A}"/>
              </a:ext>
            </a:extLst>
          </p:cNvPr>
          <p:cNvSpPr>
            <a:spLocks noGrp="1"/>
          </p:cNvSpPr>
          <p:nvPr>
            <p:ph type="title"/>
          </p:nvPr>
        </p:nvSpPr>
        <p:spPr>
          <a:xfrm>
            <a:off x="838200" y="1066800"/>
            <a:ext cx="10515600" cy="466726"/>
          </a:xfrm>
        </p:spPr>
        <p:txBody>
          <a:bodyPr>
            <a:normAutofit fontScale="90000"/>
          </a:bodyPr>
          <a:lstStyle/>
          <a:p>
            <a:r>
              <a:rPr lang="sl-SI" sz="1600" b="1" dirty="0" smtClean="0">
                <a:solidFill>
                  <a:srgbClr val="990033"/>
                </a:solidFill>
                <a:latin typeface="Verdana" panose="020B0604030504040204" pitchFamily="34" charset="0"/>
                <a:ea typeface="Verdana" panose="020B0604030504040204" pitchFamily="34" charset="0"/>
              </a:rPr>
              <a:t/>
            </a:r>
            <a:br>
              <a:rPr lang="sl-SI" sz="1600" b="1" dirty="0" smtClean="0">
                <a:solidFill>
                  <a:srgbClr val="990033"/>
                </a:solidFill>
                <a:latin typeface="Verdana" panose="020B0604030504040204" pitchFamily="34" charset="0"/>
                <a:ea typeface="Verdana" panose="020B0604030504040204" pitchFamily="34" charset="0"/>
              </a:rPr>
            </a:br>
            <a:r>
              <a:rPr lang="sl-SI" sz="1800" b="1" dirty="0" smtClean="0">
                <a:solidFill>
                  <a:srgbClr val="990033"/>
                </a:solidFill>
                <a:latin typeface="Verdana" panose="020B0604030504040204" pitchFamily="34" charset="0"/>
                <a:ea typeface="Verdana" panose="020B0604030504040204" pitchFamily="34" charset="0"/>
              </a:rPr>
              <a:t>SODBA VRHOVNEGA SODIŠČA RS – ŠT. </a:t>
            </a:r>
            <a:r>
              <a:rPr lang="sl-SI" sz="1800" b="1" dirty="0" err="1" smtClean="0">
                <a:solidFill>
                  <a:srgbClr val="990033"/>
                </a:solidFill>
                <a:latin typeface="Verdana" panose="020B0604030504040204" pitchFamily="34" charset="0"/>
                <a:ea typeface="Verdana" panose="020B0604030504040204" pitchFamily="34" charset="0"/>
              </a:rPr>
              <a:t>VSRS</a:t>
            </a:r>
            <a:r>
              <a:rPr lang="sl-SI" sz="1800" b="1" dirty="0" smtClean="0">
                <a:solidFill>
                  <a:srgbClr val="990033"/>
                </a:solidFill>
                <a:latin typeface="Verdana" panose="020B0604030504040204" pitchFamily="34" charset="0"/>
                <a:ea typeface="Verdana" panose="020B0604030504040204" pitchFamily="34" charset="0"/>
              </a:rPr>
              <a:t> Sodba X </a:t>
            </a:r>
            <a:r>
              <a:rPr lang="sl-SI" sz="1800" b="1" dirty="0" err="1" smtClean="0">
                <a:solidFill>
                  <a:srgbClr val="990033"/>
                </a:solidFill>
                <a:latin typeface="Verdana" panose="020B0604030504040204" pitchFamily="34" charset="0"/>
                <a:ea typeface="Verdana" panose="020B0604030504040204" pitchFamily="34" charset="0"/>
              </a:rPr>
              <a:t>Ips</a:t>
            </a:r>
            <a:r>
              <a:rPr lang="sl-SI" sz="1800" b="1" dirty="0" smtClean="0">
                <a:solidFill>
                  <a:srgbClr val="990033"/>
                </a:solidFill>
                <a:latin typeface="Verdana" panose="020B0604030504040204" pitchFamily="34" charset="0"/>
                <a:ea typeface="Verdana" panose="020B0604030504040204" pitchFamily="34" charset="0"/>
              </a:rPr>
              <a:t> 11/2024, z dne 29. 1. 2025</a:t>
            </a:r>
            <a:r>
              <a:rPr lang="sl-SI" sz="1800" b="1" dirty="0">
                <a:solidFill>
                  <a:srgbClr val="990033"/>
                </a:solidFill>
                <a:latin typeface="Verdana" panose="020B0604030504040204" pitchFamily="34" charset="0"/>
                <a:ea typeface="Verdana" panose="020B0604030504040204" pitchFamily="34" charset="0"/>
              </a:rPr>
              <a:t/>
            </a:r>
            <a:br>
              <a:rPr lang="sl-SI" sz="1800" b="1" dirty="0">
                <a:solidFill>
                  <a:srgbClr val="990033"/>
                </a:solidFill>
                <a:latin typeface="Verdana" panose="020B0604030504040204" pitchFamily="34" charset="0"/>
                <a:ea typeface="Verdana" panose="020B0604030504040204" pitchFamily="34" charset="0"/>
              </a:rPr>
            </a:br>
            <a:endParaRPr lang="sl-SI" sz="1800" dirty="0">
              <a:solidFill>
                <a:srgbClr val="990033"/>
              </a:solidFill>
              <a:latin typeface="Verdana" panose="020B0604030504040204" pitchFamily="34" charset="0"/>
              <a:ea typeface="Verdana" panose="020B0604030504040204" pitchFamily="34" charset="0"/>
            </a:endParaRPr>
          </a:p>
        </p:txBody>
      </p:sp>
      <p:sp>
        <p:nvSpPr>
          <p:cNvPr id="3" name="Označba mesta vsebine 2">
            <a:extLst>
              <a:ext uri="{FF2B5EF4-FFF2-40B4-BE49-F238E27FC236}">
                <a16:creationId xmlns:a16="http://schemas.microsoft.com/office/drawing/2014/main" xmlns="" id="{ED60A2E6-2927-E8AB-D8A7-9F2F58A45555}"/>
              </a:ext>
            </a:extLst>
          </p:cNvPr>
          <p:cNvSpPr>
            <a:spLocks noGrp="1"/>
          </p:cNvSpPr>
          <p:nvPr>
            <p:ph idx="1"/>
          </p:nvPr>
        </p:nvSpPr>
        <p:spPr>
          <a:xfrm>
            <a:off x="838200" y="1695450"/>
            <a:ext cx="10515600" cy="4879086"/>
          </a:xfrm>
        </p:spPr>
        <p:txBody>
          <a:bodyPr>
            <a:noAutofit/>
          </a:bodyPr>
          <a:lstStyle/>
          <a:p>
            <a:pPr marL="0" indent="0">
              <a:buNone/>
            </a:pPr>
            <a:r>
              <a:rPr lang="sl-SI" sz="1600" b="1" dirty="0" smtClean="0">
                <a:solidFill>
                  <a:srgbClr val="990033"/>
                </a:solidFill>
                <a:latin typeface="Verdana" panose="020B0604030504040204" pitchFamily="34" charset="0"/>
                <a:ea typeface="Verdana" panose="020B0604030504040204" pitchFamily="34" charset="0"/>
              </a:rPr>
              <a:t>Gre sicer za sodbo vezano na odmero davka, vendar je pomembna zaradi opredelitve delovnega razmerja.</a:t>
            </a:r>
          </a:p>
          <a:p>
            <a:pPr marL="0" indent="0">
              <a:buNone/>
            </a:pPr>
            <a:endParaRPr lang="sl-SI" sz="1600" b="1" dirty="0">
              <a:solidFill>
                <a:srgbClr val="990033"/>
              </a:solidFill>
              <a:latin typeface="Verdana" panose="020B0604030504040204" pitchFamily="34" charset="0"/>
              <a:ea typeface="Verdana" panose="020B0604030504040204" pitchFamily="34" charset="0"/>
            </a:endParaRPr>
          </a:p>
          <a:p>
            <a:pPr marL="0" indent="0">
              <a:buNone/>
            </a:pPr>
            <a:r>
              <a:rPr lang="sl-SI" sz="1600" b="1" dirty="0" smtClean="0">
                <a:solidFill>
                  <a:srgbClr val="990033"/>
                </a:solidFill>
                <a:latin typeface="Verdana" panose="020B0604030504040204" pitchFamily="34" charset="0"/>
                <a:ea typeface="Verdana" panose="020B0604030504040204" pitchFamily="34" charset="0"/>
              </a:rPr>
              <a:t>Citat četrtega odstavka jedra sodbe:</a:t>
            </a:r>
          </a:p>
          <a:p>
            <a:pPr marL="0" indent="0" algn="just">
              <a:buNone/>
            </a:pPr>
            <a:endParaRPr lang="sl-SI" sz="1600" b="1" dirty="0">
              <a:solidFill>
                <a:srgbClr val="990033"/>
              </a:solidFill>
              <a:latin typeface="Verdana" panose="020B0604030504040204" pitchFamily="34" charset="0"/>
              <a:ea typeface="Verdana" panose="020B0604030504040204" pitchFamily="34" charset="0"/>
            </a:endParaRPr>
          </a:p>
          <a:p>
            <a:pPr marL="0" indent="0" algn="just">
              <a:buNone/>
            </a:pPr>
            <a:r>
              <a:rPr lang="sl-SI" sz="1600" dirty="0" smtClean="0">
                <a:solidFill>
                  <a:srgbClr val="990033"/>
                </a:solidFill>
                <a:latin typeface="Verdana" panose="020B0604030504040204" pitchFamily="34" charset="0"/>
                <a:ea typeface="Verdana" panose="020B0604030504040204" pitchFamily="34" charset="0"/>
              </a:rPr>
              <a:t>„</a:t>
            </a:r>
            <a:r>
              <a:rPr lang="sl-SI" sz="1600" b="1" dirty="0" smtClean="0">
                <a:solidFill>
                  <a:srgbClr val="990033"/>
                </a:solidFill>
                <a:latin typeface="Verdana" panose="020B0604030504040204" pitchFamily="34" charset="0"/>
                <a:ea typeface="Verdana" panose="020B0604030504040204" pitchFamily="34" charset="0"/>
              </a:rPr>
              <a:t>Delovno </a:t>
            </a:r>
            <a:r>
              <a:rPr lang="sl-SI" sz="1600" b="1" dirty="0">
                <a:solidFill>
                  <a:srgbClr val="990033"/>
                </a:solidFill>
                <a:latin typeface="Verdana" panose="020B0604030504040204" pitchFamily="34" charset="0"/>
                <a:ea typeface="Verdana" panose="020B0604030504040204" pitchFamily="34" charset="0"/>
              </a:rPr>
              <a:t>razmerje je dvostransko, prostovoljno vzpostavljeno pogodbeno razmerje med delavcem in delodajalcem. Če take pogodbe ni, lahko nastanek delovnega razmerja ugotavlja le pristojno sodišče v delovnem sporu na podlagi tožbe delavca </a:t>
            </a:r>
            <a:r>
              <a:rPr lang="sl-SI" sz="1600" dirty="0">
                <a:solidFill>
                  <a:srgbClr val="990033"/>
                </a:solidFill>
                <a:latin typeface="Verdana" panose="020B0604030504040204" pitchFamily="34" charset="0"/>
                <a:ea typeface="Verdana" panose="020B0604030504040204" pitchFamily="34" charset="0"/>
              </a:rPr>
              <a:t>glede na vsebinske značilnosti medsebojnega razmerja, </a:t>
            </a:r>
            <a:r>
              <a:rPr lang="sl-SI" sz="1600" b="1" dirty="0">
                <a:solidFill>
                  <a:srgbClr val="990033"/>
                </a:solidFill>
                <a:latin typeface="Verdana" panose="020B0604030504040204" pitchFamily="34" charset="0"/>
                <a:ea typeface="Verdana" panose="020B0604030504040204" pitchFamily="34" charset="0"/>
              </a:rPr>
              <a:t>ne pa davčni organ v davčnem postopku po uradni dolžnosti</a:t>
            </a:r>
            <a:r>
              <a:rPr lang="sl-SI" sz="1600" dirty="0">
                <a:solidFill>
                  <a:srgbClr val="990033"/>
                </a:solidFill>
                <a:latin typeface="Verdana" panose="020B0604030504040204" pitchFamily="34" charset="0"/>
                <a:ea typeface="Verdana" panose="020B0604030504040204" pitchFamily="34" charset="0"/>
              </a:rPr>
              <a:t>. Posledično navedeni organ ne more brez sodbe pristojnega delovnega sodišča za nazaj naložiti niti plačila davkov in prispevkov, to je na način, kot da bi delovno razmerje z davčnim zavezancem tedaj (v preteklem obdobju, na katerega se nanaša davčni nadzor) že obstajalo</a:t>
            </a:r>
            <a:r>
              <a:rPr lang="sl-SI" sz="1600" dirty="0" smtClean="0">
                <a:solidFill>
                  <a:srgbClr val="990033"/>
                </a:solidFill>
                <a:latin typeface="Verdana" panose="020B0604030504040204" pitchFamily="34" charset="0"/>
                <a:ea typeface="Verdana" panose="020B0604030504040204" pitchFamily="34" charset="0"/>
              </a:rPr>
              <a:t>.“</a:t>
            </a:r>
            <a:endParaRPr lang="sl-SI" sz="1600" b="1" dirty="0">
              <a:solidFill>
                <a:srgbClr val="990033"/>
              </a:solidFill>
              <a:latin typeface="Verdana" panose="020B0604030504040204" pitchFamily="34" charset="0"/>
              <a:ea typeface="Verdana" panose="020B0604030504040204" pitchFamily="34" charset="0"/>
            </a:endParaRPr>
          </a:p>
        </p:txBody>
      </p:sp>
      <p:sp>
        <p:nvSpPr>
          <p:cNvPr id="4" name="Označba mesta noge 3">
            <a:extLst>
              <a:ext uri="{FF2B5EF4-FFF2-40B4-BE49-F238E27FC236}">
                <a16:creationId xmlns:a16="http://schemas.microsoft.com/office/drawing/2014/main" xmlns="" id="{BAFCE19C-145D-A037-8375-DF1C6F73747D}"/>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Tree>
    <p:extLst>
      <p:ext uri="{BB962C8B-B14F-4D97-AF65-F5344CB8AC3E}">
        <p14:creationId xmlns:p14="http://schemas.microsoft.com/office/powerpoint/2010/main" val="520690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BA44CE3-624A-D3B4-7EF2-FC9303B25A56}"/>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xmlns="" id="{683E872D-7392-6FC0-D2F8-FFB261C3472C}"/>
              </a:ext>
            </a:extLst>
          </p:cNvPr>
          <p:cNvSpPr>
            <a:spLocks noGrp="1"/>
          </p:cNvSpPr>
          <p:nvPr>
            <p:ph type="title"/>
          </p:nvPr>
        </p:nvSpPr>
        <p:spPr>
          <a:xfrm>
            <a:off x="838200" y="1025629"/>
            <a:ext cx="10515600" cy="556283"/>
          </a:xfrm>
        </p:spPr>
        <p:txBody>
          <a:bodyPr>
            <a:normAutofit/>
          </a:bodyPr>
          <a:lstStyle/>
          <a:p>
            <a:pPr eaLnBrk="0" fontAlgn="base" hangingPunct="0">
              <a:lnSpc>
                <a:spcPct val="100000"/>
              </a:lnSpc>
              <a:spcBef>
                <a:spcPct val="20000"/>
              </a:spcBef>
              <a:spcAft>
                <a:spcPct val="0"/>
              </a:spcAft>
              <a:defRPr/>
            </a:pPr>
            <a:r>
              <a:rPr lang="sl-SI" sz="1800" b="1" dirty="0">
                <a:solidFill>
                  <a:srgbClr val="990033"/>
                </a:solidFill>
                <a:latin typeface="Verdana" panose="020B0604030504040204" pitchFamily="34" charset="0"/>
                <a:ea typeface="Verdana" panose="020B0604030504040204" pitchFamily="34" charset="0"/>
              </a:rPr>
              <a:t>V ZAKONODAJNEM POSTOPKU</a:t>
            </a:r>
          </a:p>
        </p:txBody>
      </p:sp>
      <p:sp>
        <p:nvSpPr>
          <p:cNvPr id="3" name="Označba mesta vsebine 2">
            <a:extLst>
              <a:ext uri="{FF2B5EF4-FFF2-40B4-BE49-F238E27FC236}">
                <a16:creationId xmlns:a16="http://schemas.microsoft.com/office/drawing/2014/main" xmlns="" id="{3C93AAAD-136A-81FE-97AB-0D1E9327EC9F}"/>
              </a:ext>
            </a:extLst>
          </p:cNvPr>
          <p:cNvSpPr>
            <a:spLocks noGrp="1"/>
          </p:cNvSpPr>
          <p:nvPr>
            <p:ph idx="1"/>
          </p:nvPr>
        </p:nvSpPr>
        <p:spPr>
          <a:xfrm>
            <a:off x="838200" y="1673352"/>
            <a:ext cx="10515600" cy="4744699"/>
          </a:xfrm>
        </p:spPr>
        <p:txBody>
          <a:bodyPr>
            <a:normAutofit fontScale="92500" lnSpcReduction="20000"/>
          </a:bodyPr>
          <a:lstStyle/>
          <a:p>
            <a:pPr marL="0" lvl="0" indent="0">
              <a:buNone/>
            </a:pPr>
            <a:r>
              <a:rPr lang="sl-SI" sz="1700" dirty="0" smtClean="0">
                <a:solidFill>
                  <a:srgbClr val="990033"/>
                </a:solidFill>
                <a:latin typeface="Verdana" panose="020B0604030504040204" pitchFamily="34" charset="0"/>
                <a:ea typeface="Verdana" panose="020B0604030504040204" pitchFamily="34" charset="0"/>
              </a:rPr>
              <a:t>Na </a:t>
            </a:r>
            <a:r>
              <a:rPr lang="sl-SI" sz="1700" dirty="0">
                <a:solidFill>
                  <a:srgbClr val="990033"/>
                </a:solidFill>
                <a:latin typeface="Verdana" panose="020B0604030504040204" pitchFamily="34" charset="0"/>
                <a:ea typeface="Verdana" panose="020B0604030504040204" pitchFamily="34" charset="0"/>
              </a:rPr>
              <a:t>podlagi 154. člena Poslovnika državnega zbora, se s prenehanjem mandata sedanje sestave Državnega zbora zaključi zakonodajni postopek teh </a:t>
            </a:r>
            <a:r>
              <a:rPr lang="sl-SI" sz="1700" dirty="0" smtClean="0">
                <a:solidFill>
                  <a:srgbClr val="990033"/>
                </a:solidFill>
                <a:latin typeface="Verdana" panose="020B0604030504040204" pitchFamily="34" charset="0"/>
                <a:ea typeface="Verdana" panose="020B0604030504040204" pitchFamily="34" charset="0"/>
              </a:rPr>
              <a:t>zakonov prej vloženih zakonov.</a:t>
            </a:r>
          </a:p>
          <a:p>
            <a:pPr marL="0" indent="0" algn="just">
              <a:lnSpc>
                <a:spcPct val="110000"/>
              </a:lnSpc>
              <a:spcBef>
                <a:spcPts val="0"/>
              </a:spcBef>
              <a:buNone/>
            </a:pPr>
            <a:endParaRPr lang="sl-SI" sz="1600" b="1" dirty="0" smtClean="0">
              <a:solidFill>
                <a:srgbClr val="990033"/>
              </a:solidFill>
              <a:latin typeface="Verdana" panose="020B0604030504040204" pitchFamily="34" charset="0"/>
              <a:ea typeface="Verdana" panose="020B0604030504040204" pitchFamily="34" charset="0"/>
            </a:endParaRPr>
          </a:p>
          <a:p>
            <a:pPr marL="0" indent="0" algn="just">
              <a:lnSpc>
                <a:spcPct val="110000"/>
              </a:lnSpc>
              <a:spcBef>
                <a:spcPts val="0"/>
              </a:spcBef>
              <a:buNone/>
            </a:pPr>
            <a:r>
              <a:rPr lang="sl-SI" sz="1700" b="1" dirty="0" smtClean="0">
                <a:solidFill>
                  <a:srgbClr val="990033"/>
                </a:solidFill>
                <a:latin typeface="Verdana" panose="020B0604030504040204" pitchFamily="34" charset="0"/>
                <a:ea typeface="Verdana" panose="020B0604030504040204" pitchFamily="34" charset="0"/>
              </a:rPr>
              <a:t>IZJEMA:</a:t>
            </a:r>
            <a:endParaRPr lang="sl-SI" sz="1700" b="1" dirty="0">
              <a:solidFill>
                <a:srgbClr val="990033"/>
              </a:solidFill>
              <a:latin typeface="Verdana" panose="020B0604030504040204" pitchFamily="34" charset="0"/>
              <a:ea typeface="Verdana" panose="020B0604030504040204" pitchFamily="34" charset="0"/>
            </a:endParaRPr>
          </a:p>
          <a:p>
            <a:pPr marL="0" lvl="0" indent="0" algn="just">
              <a:lnSpc>
                <a:spcPct val="110000"/>
              </a:lnSpc>
              <a:spcBef>
                <a:spcPts val="0"/>
              </a:spcBef>
              <a:buNone/>
            </a:pPr>
            <a:endParaRPr lang="sl-SI" sz="1700" b="1" dirty="0" smtClean="0">
              <a:solidFill>
                <a:srgbClr val="990033"/>
              </a:solidFill>
              <a:latin typeface="Verdana" panose="020B0604030504040204" pitchFamily="34" charset="0"/>
              <a:ea typeface="Verdana" panose="020B0604030504040204" pitchFamily="34" charset="0"/>
            </a:endParaRPr>
          </a:p>
          <a:p>
            <a:pPr marL="0" lvl="0" indent="0" algn="just">
              <a:lnSpc>
                <a:spcPct val="110000"/>
              </a:lnSpc>
              <a:spcBef>
                <a:spcPts val="0"/>
              </a:spcBef>
              <a:buNone/>
            </a:pPr>
            <a:r>
              <a:rPr lang="sl-SI" sz="1700" b="1" dirty="0" smtClean="0">
                <a:solidFill>
                  <a:srgbClr val="990033"/>
                </a:solidFill>
                <a:latin typeface="Verdana" panose="020B0604030504040204" pitchFamily="34" charset="0"/>
                <a:ea typeface="Verdana" panose="020B0604030504040204" pitchFamily="34" charset="0"/>
              </a:rPr>
              <a:t>PREDLOG </a:t>
            </a:r>
            <a:r>
              <a:rPr lang="sl-SI" sz="1700" b="1" dirty="0">
                <a:solidFill>
                  <a:srgbClr val="990033"/>
                </a:solidFill>
                <a:latin typeface="Verdana" panose="020B0604030504040204" pitchFamily="34" charset="0"/>
                <a:ea typeface="Verdana" panose="020B0604030504040204" pitchFamily="34" charset="0"/>
              </a:rPr>
              <a:t>ZAKONA O SPREMEMBAH IN DOPOLNITVAH ZAKONA O ZASEBNEM VAROVANJU – EPA: 2889-IX, KI GA JE DNE 18. 3. 2026 VLOŽIL V ZAKONODAJNI POSTOPEK DRŽAVNI SVET RS</a:t>
            </a:r>
            <a:endParaRPr lang="sl-SI" sz="1700" dirty="0">
              <a:solidFill>
                <a:srgbClr val="990033"/>
              </a:solidFill>
              <a:latin typeface="Verdana" panose="020B0604030504040204" pitchFamily="34" charset="0"/>
              <a:ea typeface="Verdana" panose="020B0604030504040204" pitchFamily="34" charset="0"/>
            </a:endParaRPr>
          </a:p>
          <a:p>
            <a:pPr marL="0" indent="0" algn="just">
              <a:lnSpc>
                <a:spcPct val="110000"/>
              </a:lnSpc>
              <a:spcBef>
                <a:spcPts val="0"/>
              </a:spcBef>
              <a:buNone/>
            </a:pPr>
            <a:r>
              <a:rPr lang="sl-SI" sz="1700" dirty="0">
                <a:solidFill>
                  <a:srgbClr val="990033"/>
                </a:solidFill>
                <a:latin typeface="Verdana" panose="020B0604030504040204" pitchFamily="34" charset="0"/>
                <a:ea typeface="Verdana" panose="020B0604030504040204" pitchFamily="34" charset="0"/>
              </a:rPr>
              <a:t> </a:t>
            </a:r>
          </a:p>
          <a:p>
            <a:pPr marL="0" indent="0" algn="just">
              <a:lnSpc>
                <a:spcPct val="110000"/>
              </a:lnSpc>
              <a:spcBef>
                <a:spcPts val="0"/>
              </a:spcBef>
              <a:buNone/>
            </a:pPr>
            <a:r>
              <a:rPr lang="sl-SI" sz="1700" dirty="0">
                <a:solidFill>
                  <a:srgbClr val="990033"/>
                </a:solidFill>
                <a:latin typeface="Verdana" panose="020B0604030504040204" pitchFamily="34" charset="0"/>
                <a:ea typeface="Verdana" panose="020B0604030504040204" pitchFamily="34" charset="0"/>
              </a:rPr>
              <a:t>Glede na to, da je vlagatelj Državni svet, se bo ne glede na nastop novega mandata parlamenta, zakonodajni postopek nadaljeval.</a:t>
            </a:r>
          </a:p>
          <a:p>
            <a:pPr marL="0" indent="0" algn="just">
              <a:lnSpc>
                <a:spcPct val="110000"/>
              </a:lnSpc>
              <a:spcBef>
                <a:spcPts val="0"/>
              </a:spcBef>
              <a:buNone/>
            </a:pPr>
            <a:r>
              <a:rPr lang="sl-SI" sz="1700" dirty="0">
                <a:solidFill>
                  <a:srgbClr val="990033"/>
                </a:solidFill>
                <a:latin typeface="Verdana" panose="020B0604030504040204" pitchFamily="34" charset="0"/>
                <a:ea typeface="Verdana" panose="020B0604030504040204" pitchFamily="34" charset="0"/>
              </a:rPr>
              <a:t> </a:t>
            </a:r>
          </a:p>
          <a:p>
            <a:pPr marL="0" indent="0" algn="just">
              <a:lnSpc>
                <a:spcPct val="110000"/>
              </a:lnSpc>
              <a:spcBef>
                <a:spcPts val="0"/>
              </a:spcBef>
              <a:buNone/>
            </a:pPr>
            <a:r>
              <a:rPr lang="sl-SI" sz="1700" dirty="0">
                <a:solidFill>
                  <a:srgbClr val="990033"/>
                </a:solidFill>
                <a:latin typeface="Verdana" panose="020B0604030504040204" pitchFamily="34" charset="0"/>
                <a:ea typeface="Verdana" panose="020B0604030504040204" pitchFamily="34" charset="0"/>
              </a:rPr>
              <a:t>Predlog zakona je zelo nevaren, saj v 3. členu predloga (dopolnitev veljavnega 11. člena) </a:t>
            </a:r>
            <a:r>
              <a:rPr lang="sl-SI" sz="1700" u="sng" dirty="0">
                <a:solidFill>
                  <a:srgbClr val="990033"/>
                </a:solidFill>
                <a:latin typeface="Verdana" panose="020B0604030504040204" pitchFamily="34" charset="0"/>
                <a:ea typeface="Verdana" panose="020B0604030504040204" pitchFamily="34" charset="0"/>
              </a:rPr>
              <a:t>določa, da mora biti osnovna plača določena najmanj v višini minimalne plače + vsi dodatki in povračila stroškov, ki jih določajo zakon in kolektivne pogodbe</a:t>
            </a:r>
            <a:r>
              <a:rPr lang="sl-SI" sz="1700" dirty="0">
                <a:solidFill>
                  <a:srgbClr val="990033"/>
                </a:solidFill>
                <a:latin typeface="Verdana" panose="020B0604030504040204" pitchFamily="34" charset="0"/>
                <a:ea typeface="Verdana" panose="020B0604030504040204" pitchFamily="34" charset="0"/>
              </a:rPr>
              <a:t>, v 9. členu predloga (nova </a:t>
            </a:r>
            <a:r>
              <a:rPr lang="sl-SI" sz="1700" dirty="0" err="1">
                <a:solidFill>
                  <a:srgbClr val="990033"/>
                </a:solidFill>
                <a:latin typeface="Verdana" panose="020B0604030504040204" pitchFamily="34" charset="0"/>
                <a:ea typeface="Verdana" panose="020B0604030504040204" pitchFamily="34" charset="0"/>
              </a:rPr>
              <a:t>43.a</a:t>
            </a:r>
            <a:r>
              <a:rPr lang="sl-SI" sz="1700" dirty="0">
                <a:solidFill>
                  <a:srgbClr val="990033"/>
                </a:solidFill>
                <a:latin typeface="Verdana" panose="020B0604030504040204" pitchFamily="34" charset="0"/>
                <a:ea typeface="Verdana" panose="020B0604030504040204" pitchFamily="34" charset="0"/>
              </a:rPr>
              <a:t> člen in </a:t>
            </a:r>
            <a:r>
              <a:rPr lang="sl-SI" sz="1700" dirty="0" err="1">
                <a:solidFill>
                  <a:srgbClr val="990033"/>
                </a:solidFill>
                <a:latin typeface="Verdana" panose="020B0604030504040204" pitchFamily="34" charset="0"/>
                <a:ea typeface="Verdana" panose="020B0604030504040204" pitchFamily="34" charset="0"/>
              </a:rPr>
              <a:t>43.b</a:t>
            </a:r>
            <a:r>
              <a:rPr lang="sl-SI" sz="1700" dirty="0">
                <a:solidFill>
                  <a:srgbClr val="990033"/>
                </a:solidFill>
                <a:latin typeface="Verdana" panose="020B0604030504040204" pitchFamily="34" charset="0"/>
                <a:ea typeface="Verdana" panose="020B0604030504040204" pitchFamily="34" charset="0"/>
              </a:rPr>
              <a:t> člen) pa določa </a:t>
            </a:r>
            <a:r>
              <a:rPr lang="sl-SI" sz="1700" u="sng" dirty="0">
                <a:solidFill>
                  <a:srgbClr val="990033"/>
                </a:solidFill>
                <a:latin typeface="Verdana" panose="020B0604030504040204" pitchFamily="34" charset="0"/>
                <a:ea typeface="Verdana" panose="020B0604030504040204" pitchFamily="34" charset="0"/>
              </a:rPr>
              <a:t>višino dodatkov za posebne pogoje dela in povračila stroškov v zvezi z delom</a:t>
            </a:r>
            <a:r>
              <a:rPr lang="sl-SI" sz="1700" dirty="0">
                <a:solidFill>
                  <a:srgbClr val="990033"/>
                </a:solidFill>
                <a:latin typeface="Verdana" panose="020B0604030504040204" pitchFamily="34" charset="0"/>
                <a:ea typeface="Verdana" panose="020B0604030504040204" pitchFamily="34" charset="0"/>
              </a:rPr>
              <a:t>.</a:t>
            </a:r>
          </a:p>
          <a:p>
            <a:pPr marL="0" indent="0" algn="just">
              <a:lnSpc>
                <a:spcPct val="110000"/>
              </a:lnSpc>
              <a:spcBef>
                <a:spcPts val="0"/>
              </a:spcBef>
              <a:buNone/>
            </a:pPr>
            <a:r>
              <a:rPr lang="sl-SI" sz="1700" dirty="0">
                <a:solidFill>
                  <a:srgbClr val="990033"/>
                </a:solidFill>
                <a:latin typeface="Verdana" panose="020B0604030504040204" pitchFamily="34" charset="0"/>
                <a:ea typeface="Verdana" panose="020B0604030504040204" pitchFamily="34" charset="0"/>
              </a:rPr>
              <a:t> </a:t>
            </a:r>
          </a:p>
          <a:p>
            <a:pPr marL="0" indent="0" algn="just">
              <a:lnSpc>
                <a:spcPct val="110000"/>
              </a:lnSpc>
              <a:spcBef>
                <a:spcPts val="0"/>
              </a:spcBef>
              <a:buNone/>
            </a:pPr>
            <a:r>
              <a:rPr lang="sl-SI" sz="1700" dirty="0">
                <a:solidFill>
                  <a:srgbClr val="990033"/>
                </a:solidFill>
                <a:latin typeface="Verdana" panose="020B0604030504040204" pitchFamily="34" charset="0"/>
                <a:ea typeface="Verdana" panose="020B0604030504040204" pitchFamily="34" charset="0"/>
              </a:rPr>
              <a:t>Nevarnost je v tem, da se z amandmaji te zahteve iz dejavnosti varovanja razširijo na celotno gospodarstvo, kar bi imelo nepredstavljive posledice za obstoječe plačne modele in stroške v podjetjih</a:t>
            </a:r>
            <a:r>
              <a:rPr lang="sl-SI" sz="1700" dirty="0" smtClean="0">
                <a:solidFill>
                  <a:srgbClr val="990033"/>
                </a:solidFill>
                <a:latin typeface="Verdana" panose="020B0604030504040204" pitchFamily="34" charset="0"/>
                <a:ea typeface="Verdana" panose="020B0604030504040204" pitchFamily="34" charset="0"/>
              </a:rPr>
              <a:t>. </a:t>
            </a:r>
            <a:endParaRPr lang="sl-SI" sz="1700" dirty="0">
              <a:solidFill>
                <a:srgbClr val="990033"/>
              </a:solidFill>
              <a:latin typeface="Verdana" panose="020B0604030504040204" pitchFamily="34" charset="0"/>
              <a:ea typeface="Verdana" panose="020B0604030504040204" pitchFamily="34" charset="0"/>
            </a:endParaRPr>
          </a:p>
          <a:p>
            <a:pPr marL="0" indent="0" algn="just">
              <a:lnSpc>
                <a:spcPct val="110000"/>
              </a:lnSpc>
              <a:spcBef>
                <a:spcPts val="0"/>
              </a:spcBef>
              <a:buNone/>
            </a:pPr>
            <a:r>
              <a:rPr lang="sl-SI" sz="1600" dirty="0">
                <a:latin typeface="Verdana" panose="020B0604030504040204" pitchFamily="34" charset="0"/>
                <a:ea typeface="Verdana" panose="020B0604030504040204" pitchFamily="34" charset="0"/>
              </a:rPr>
              <a:t> </a:t>
            </a:r>
          </a:p>
          <a:p>
            <a:pPr marL="0" lvl="0" indent="0">
              <a:buNone/>
            </a:pPr>
            <a:endParaRPr lang="sl-SI" sz="1600" b="1" dirty="0">
              <a:solidFill>
                <a:srgbClr val="990033"/>
              </a:solidFill>
              <a:latin typeface="Verdana" panose="020B0604030504040204" pitchFamily="34" charset="0"/>
              <a:ea typeface="Verdana" panose="020B0604030504040204" pitchFamily="34" charset="0"/>
            </a:endParaRPr>
          </a:p>
          <a:p>
            <a:pPr algn="just">
              <a:spcBef>
                <a:spcPct val="0"/>
              </a:spcBef>
            </a:pPr>
            <a:endParaRPr lang="sl-SI" sz="2000" dirty="0">
              <a:latin typeface="Verdana" panose="020B0604030504040204" pitchFamily="34" charset="0"/>
              <a:ea typeface="Verdana" panose="020B0604030504040204" pitchFamily="34" charset="0"/>
            </a:endParaRPr>
          </a:p>
        </p:txBody>
      </p:sp>
      <p:sp>
        <p:nvSpPr>
          <p:cNvPr id="4" name="Označba mesta noge 3">
            <a:extLst>
              <a:ext uri="{FF2B5EF4-FFF2-40B4-BE49-F238E27FC236}">
                <a16:creationId xmlns:a16="http://schemas.microsoft.com/office/drawing/2014/main" xmlns="" id="{20F130AA-4450-76F6-2EBD-E669F62A455E}"/>
              </a:ext>
            </a:extLst>
          </p:cNvPr>
          <p:cNvSpPr>
            <a:spLocks noGrp="1"/>
          </p:cNvSpPr>
          <p:nvPr>
            <p:ph type="ftr" sz="quarter" idx="11"/>
          </p:nvPr>
        </p:nvSpPr>
        <p:spPr/>
        <p:txBody>
          <a:bodyPr/>
          <a:lstStyle/>
          <a:p>
            <a:pPr algn="just"/>
            <a:r>
              <a:rPr lang="sl-SI" dirty="0"/>
              <a:t>Projekt »TRGOVINKO nas povezuje« sofinancirata Republika Slovenija Ministrstvo za delo, družino, socialne zadeve in enake možnosti ter Evropska unija iz ESS+. Projekt se sofinancira iz PEKP 2021–2027, cilja politike 4 »Bolj socialna in vključujoča Evropa za izvajanje evropskega stebra socialnih pravic«, prednostne naloge 6 »Znanja in spretnosti ter odzivni trg dela«, specifičnega cilja ESO4.4 »Spodbujanje prilagajanja delavcev, podjetij in podjetnikov na spremembe, aktivnega in zdravega staranja ter zdravega in dobro prilagojenega delovnega okolja, ki obravnava tveganje za zdravje (ESS+).</a:t>
            </a:r>
          </a:p>
        </p:txBody>
      </p:sp>
    </p:spTree>
    <p:extLst>
      <p:ext uri="{BB962C8B-B14F-4D97-AF65-F5344CB8AC3E}">
        <p14:creationId xmlns:p14="http://schemas.microsoft.com/office/powerpoint/2010/main" val="400194612"/>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1795</TotalTime>
  <Words>2077</Words>
  <Application>Microsoft Office PowerPoint</Application>
  <PresentationFormat>Širokozaslonsko</PresentationFormat>
  <Paragraphs>143</Paragraphs>
  <Slides>13</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13</vt:i4>
      </vt:variant>
    </vt:vector>
  </HeadingPairs>
  <TitlesOfParts>
    <vt:vector size="18" baseType="lpstr">
      <vt:lpstr>Arial</vt:lpstr>
      <vt:lpstr>Calibri</vt:lpstr>
      <vt:lpstr>Calibri Light</vt:lpstr>
      <vt:lpstr>Verdana</vt:lpstr>
      <vt:lpstr>Officeova tema</vt:lpstr>
      <vt:lpstr>41. </vt:lpstr>
      <vt:lpstr>  POENOTENI REŽIMI GIBANJA MED BOLNIŠKO ODSOTNOSTJO  </vt:lpstr>
      <vt:lpstr>  POENOTENI REŽIMI GIBANJA MED BOLNIŠKO ODSOTNOSTJO  </vt:lpstr>
      <vt:lpstr>  POENOTENI REŽIMI GIBANJA MED BOLNIŠKO ODSOTNOSTJO  </vt:lpstr>
      <vt:lpstr>  POENOTENI REŽIMI GIBANJA MED BOLNIŠKO ODSOTNOSTJO - REŽIM GIBANJA ZAVAROVANCA  </vt:lpstr>
      <vt:lpstr> IZVAJANJE LAIČNEGA NADZORA MED ZAČASNO ZADRŽANOSTJO Z DELA </vt:lpstr>
      <vt:lpstr>OBVESTILO ZRSZ: OBVESTILO VLAGATELJEM GLEDE POSREDOVANJA INFORMACIJ O VLOGAH IN POSTOPKIH ZA IZDAJO ENOTNIH DOVOLJENJ ZA TUJCE</vt:lpstr>
      <vt:lpstr> SODBA VRHOVNEGA SODIŠČA RS – ŠT. VSRS Sodba X Ips 11/2024, z dne 29. 1. 2025 </vt:lpstr>
      <vt:lpstr>V ZAKONODAJNEM POSTOPKU</vt:lpstr>
      <vt:lpstr>V ZAKONODAJNEM POSTOPKU – predlogi vloženi v novem mandatu</vt:lpstr>
      <vt:lpstr>  POMEMBNI DATUMI  </vt:lpstr>
      <vt:lpstr>    </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35.</dc:title>
  <dc:creator>Primož Gorenc</dc:creator>
  <cp:lastModifiedBy>Barbara Krivic</cp:lastModifiedBy>
  <cp:revision>169</cp:revision>
  <cp:lastPrinted>2025-09-18T09:51:30Z</cp:lastPrinted>
  <dcterms:created xsi:type="dcterms:W3CDTF">2025-09-01T10:18:00Z</dcterms:created>
  <dcterms:modified xsi:type="dcterms:W3CDTF">2026-04-14T13:17:17Z</dcterms:modified>
</cp:coreProperties>
</file>